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4"/>
  </p:sldMasterIdLst>
  <p:notesMasterIdLst>
    <p:notesMasterId r:id="rId22"/>
  </p:notesMasterIdLst>
  <p:sldIdLst>
    <p:sldId id="270" r:id="rId5"/>
    <p:sldId id="287" r:id="rId6"/>
    <p:sldId id="295" r:id="rId7"/>
    <p:sldId id="299" r:id="rId8"/>
    <p:sldId id="288" r:id="rId9"/>
    <p:sldId id="300" r:id="rId10"/>
    <p:sldId id="289" r:id="rId11"/>
    <p:sldId id="298" r:id="rId12"/>
    <p:sldId id="302" r:id="rId13"/>
    <p:sldId id="304" r:id="rId14"/>
    <p:sldId id="297" r:id="rId15"/>
    <p:sldId id="303" r:id="rId16"/>
    <p:sldId id="296" r:id="rId17"/>
    <p:sldId id="290" r:id="rId18"/>
    <p:sldId id="291" r:id="rId19"/>
    <p:sldId id="294" r:id="rId20"/>
    <p:sldId id="293" r:id="rId21"/>
  </p:sldIdLst>
  <p:sldSz cx="9144000" cy="6858000" type="screen4x3"/>
  <p:notesSz cx="6858000" cy="9144000"/>
  <p:embeddedFontLst>
    <p:embeddedFont>
      <p:font typeface="メイリオ" panose="020B0604030504040204" pitchFamily="34" charset="-128"/>
      <p:regular r:id="rId23"/>
      <p:bold r:id="rId24"/>
      <p:italic r:id="rId25"/>
      <p:boldItalic r:id="rId26"/>
    </p:embeddedFont>
    <p:embeddedFont>
      <p:font typeface="游ゴシック" panose="020B0400000000000000" pitchFamily="34" charset="-128"/>
      <p:regular r:id="rId27"/>
      <p:bold r:id="rId28"/>
    </p:embeddedFont>
    <p:embeddedFont>
      <p:font typeface="Bahnschrift Condensed" panose="020B0604020202020204" charset="0"/>
      <p:regular r:id="rId29"/>
      <p:bold r:id="rId30"/>
    </p:embeddedFont>
    <p:embeddedFont>
      <p:font typeface="Century Gothic" panose="020B0502020202020204" pitchFamily="34" charset="0"/>
      <p:regular r:id="rId31"/>
      <p:bold r:id="rId32"/>
      <p:italic r:id="rId33"/>
      <p:boldItalic r:id="rId34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72C4"/>
    <a:srgbClr val="000000"/>
    <a:srgbClr val="FF7C80"/>
    <a:srgbClr val="74CAEE"/>
    <a:srgbClr val="FFFFFF"/>
    <a:srgbClr val="CC99FF"/>
    <a:srgbClr val="FFFF99"/>
    <a:srgbClr val="FF9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638AE6E-F974-4BA5-A3EB-F6A99E32FEC7}" v="2280" dt="2020-02-03T10:28:49.802"/>
    <p1510:client id="{72259CDD-670F-C93D-CC94-8AF52DC645DA}" v="78" dt="2020-02-03T10:39:57.97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106" d="100"/>
          <a:sy n="106" d="100"/>
        </p:scale>
        <p:origin x="48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4.fntdata"/><Relationship Id="rId39" Type="http://schemas.microsoft.com/office/2015/10/relationships/revisionInfo" Target="revisionInfo.xml"/><Relationship Id="rId21" Type="http://schemas.openxmlformats.org/officeDocument/2006/relationships/slide" Target="slides/slide17.xml"/><Relationship Id="rId34" Type="http://schemas.openxmlformats.org/officeDocument/2006/relationships/font" Target="fonts/font12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7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9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072246-DBFD-4EF9-A53E-3603791B3A16}" type="datetimeFigureOut">
              <a:rPr kumimoji="1" lang="ja-JP" altLang="en-US" smtClean="0"/>
              <a:t>2020/2/3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233A8A-C14E-4B21-B228-4D1831F8ED9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097330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A4AD6-C6A9-4C5E-9788-5C2956ACA0A8}" type="datetime1">
              <a:rPr kumimoji="1" lang="ja-JP" altLang="en-US" smtClean="0"/>
              <a:t>2020/2/3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CONFIDENTIAL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72300" y="6492873"/>
            <a:ext cx="2057400" cy="365125"/>
          </a:xfrm>
        </p:spPr>
        <p:txBody>
          <a:bodyPr/>
          <a:lstStyle/>
          <a:p>
            <a:fld id="{A1D1B427-6BB8-45E6-A1F2-9E04AE67DC9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500032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96CDE-FCEC-4058-B41A-998C8FCC4EBB}" type="datetime1">
              <a:rPr kumimoji="1" lang="ja-JP" altLang="en-US" smtClean="0"/>
              <a:t>2020/2/3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CONFIDENTIAL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1B427-6BB8-45E6-A1F2-9E04AE67DC9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99388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6B13BB-D60E-4F0F-97CD-09689C5E4BBA}" type="datetime1">
              <a:rPr kumimoji="1" lang="ja-JP" altLang="en-US" smtClean="0"/>
              <a:t>2020/2/3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CONFIDENTIAL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1B427-6BB8-45E6-A1F2-9E04AE67DC9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018729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0AB36-C508-40AE-B247-FC9A50C8DBAB}" type="datetime1">
              <a:rPr kumimoji="1" lang="ja-JP" altLang="en-US" smtClean="0"/>
              <a:t>2020/2/3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CONFIDENTIAL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1B427-6BB8-45E6-A1F2-9E04AE67DC9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375960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BDB782-27F3-4FB3-ACB7-CDC9C0AFB335}" type="datetime1">
              <a:rPr kumimoji="1" lang="ja-JP" altLang="en-US" smtClean="0"/>
              <a:t>2020/2/3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CONFIDENTIAL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1B427-6BB8-45E6-A1F2-9E04AE67DC9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389078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118D1-0398-4067-9E1C-38DF593B8084}" type="datetime1">
              <a:rPr kumimoji="1" lang="ja-JP" altLang="en-US" smtClean="0"/>
              <a:t>2020/2/3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CONFIDENTIAL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1B427-6BB8-45E6-A1F2-9E04AE67DC9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304146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FCC487-9278-492A-9780-752495BDFA7F}" type="datetime1">
              <a:rPr kumimoji="1" lang="ja-JP" altLang="en-US" smtClean="0"/>
              <a:t>2020/2/3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CONFIDENTIAL</a:t>
            </a:r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1B427-6BB8-45E6-A1F2-9E04AE67DC9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572838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C08CC-CBF0-4394-86CE-A092A6A51B4B}" type="datetime1">
              <a:rPr kumimoji="1" lang="ja-JP" altLang="en-US" smtClean="0"/>
              <a:t>2020/2/3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CONFIDENTIAL</a:t>
            </a:r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1B427-6BB8-45E6-A1F2-9E04AE67DC9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0950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E868A3-9745-4A15-BE94-C4602B5C659F}" type="datetime1">
              <a:rPr kumimoji="1" lang="ja-JP" altLang="en-US" smtClean="0"/>
              <a:t>2020/2/3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CONFIDENTIAL</a:t>
            </a:r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1B427-6BB8-45E6-A1F2-9E04AE67DC9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253799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A3E00E-426C-48D1-B2CB-F76EB1D20E37}" type="datetime1">
              <a:rPr kumimoji="1" lang="ja-JP" altLang="en-US" smtClean="0"/>
              <a:t>2020/2/3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CONFIDENTIAL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1B427-6BB8-45E6-A1F2-9E04AE67DC9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209588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A257D-7C86-4F08-99ED-0A1F3A3FAC23}" type="datetime1">
              <a:rPr kumimoji="1" lang="ja-JP" altLang="en-US" smtClean="0"/>
              <a:t>2020/2/3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CONFIDENTIAL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1B427-6BB8-45E6-A1F2-9E04AE67DC9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813069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51749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78F90C-90C9-47DA-9961-AED210D9633D}" type="datetime1">
              <a:rPr kumimoji="1" lang="ja-JP" altLang="en-US" smtClean="0"/>
              <a:t>2020/2/3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6492874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0000"/>
                </a:solidFill>
                <a:latin typeface="Bahnschrift Condensed" panose="020B0502040204020203" pitchFamily="34" charset="0"/>
              </a:defRPr>
            </a:lvl1pPr>
          </a:lstStyle>
          <a:p>
            <a:r>
              <a:rPr kumimoji="1" lang="en-US" altLang="ja-JP"/>
              <a:t>CONFIDENTIAL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86600" y="649287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tx1"/>
                </a:solidFill>
                <a:latin typeface="Bahnschrift Condensed" panose="020B0502040204020203" pitchFamily="34" charset="0"/>
              </a:defRPr>
            </a:lvl1pPr>
          </a:lstStyle>
          <a:p>
            <a:fld id="{A1D1B427-6BB8-45E6-A1F2-9E04AE67DC91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49386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21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346EBB32-73BD-4A9D-95CD-6440B2FFEA54}"/>
              </a:ext>
            </a:extLst>
          </p:cNvPr>
          <p:cNvSpPr txBox="1"/>
          <p:nvPr/>
        </p:nvSpPr>
        <p:spPr>
          <a:xfrm>
            <a:off x="17674" y="108237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b="1">
                <a:latin typeface="+mn-ea"/>
              </a:rPr>
              <a:t>■ガチャについて</a:t>
            </a:r>
          </a:p>
        </p:txBody>
      </p:sp>
      <p:sp>
        <p:nvSpPr>
          <p:cNvPr id="69" name="フッター プレースホルダー 68">
            <a:extLst>
              <a:ext uri="{FF2B5EF4-FFF2-40B4-BE49-F238E27FC236}">
                <a16:creationId xmlns:a16="http://schemas.microsoft.com/office/drawing/2014/main" id="{7C740A08-2F6C-4373-BC05-409A9141B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CONFIDENTIAL</a:t>
            </a:r>
            <a:endParaRPr kumimoji="1" lang="ja-JP" altLang="en-US"/>
          </a:p>
        </p:txBody>
      </p:sp>
      <p:sp>
        <p:nvSpPr>
          <p:cNvPr id="70" name="スライド番号プレースホルダー 69">
            <a:extLst>
              <a:ext uri="{FF2B5EF4-FFF2-40B4-BE49-F238E27FC236}">
                <a16:creationId xmlns:a16="http://schemas.microsoft.com/office/drawing/2014/main" id="{4977799A-134E-490C-8B05-5969A93B1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1B427-6BB8-45E6-A1F2-9E04AE67DC91}" type="slidenum">
              <a:rPr kumimoji="1" lang="ja-JP" altLang="en-US" smtClean="0"/>
              <a:t>1</a:t>
            </a:fld>
            <a:endParaRPr kumimoji="1" lang="ja-JP" altLang="en-US"/>
          </a:p>
        </p:txBody>
      </p:sp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9EBA0994-951E-4FE0-B26A-83BD0CE7793D}"/>
              </a:ext>
            </a:extLst>
          </p:cNvPr>
          <p:cNvSpPr txBox="1"/>
          <p:nvPr/>
        </p:nvSpPr>
        <p:spPr>
          <a:xfrm>
            <a:off x="415419" y="538799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b="1"/>
              <a:t>●更新履歴</a:t>
            </a:r>
          </a:p>
        </p:txBody>
      </p:sp>
      <p:graphicFrame>
        <p:nvGraphicFramePr>
          <p:cNvPr id="43" name="表 42">
            <a:extLst>
              <a:ext uri="{FF2B5EF4-FFF2-40B4-BE49-F238E27FC236}">
                <a16:creationId xmlns:a16="http://schemas.microsoft.com/office/drawing/2014/main" id="{E6AEA78D-08BD-4515-B35D-A340838DE4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6139625"/>
              </p:ext>
            </p:extLst>
          </p:nvPr>
        </p:nvGraphicFramePr>
        <p:xfrm>
          <a:off x="599845" y="969361"/>
          <a:ext cx="6144578" cy="3474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6109">
                  <a:extLst>
                    <a:ext uri="{9D8B030D-6E8A-4147-A177-3AD203B41FA5}">
                      <a16:colId xmlns:a16="http://schemas.microsoft.com/office/drawing/2014/main" val="2274898723"/>
                    </a:ext>
                  </a:extLst>
                </a:gridCol>
                <a:gridCol w="2763064">
                  <a:extLst>
                    <a:ext uri="{9D8B030D-6E8A-4147-A177-3AD203B41FA5}">
                      <a16:colId xmlns:a16="http://schemas.microsoft.com/office/drawing/2014/main" val="3224386025"/>
                    </a:ext>
                  </a:extLst>
                </a:gridCol>
                <a:gridCol w="2605405">
                  <a:extLst>
                    <a:ext uri="{9D8B030D-6E8A-4147-A177-3AD203B41FA5}">
                      <a16:colId xmlns:a16="http://schemas.microsoft.com/office/drawing/2014/main" val="253524202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kumimoji="1" lang="ja-JP" altLang="en-US" sz="800"/>
                        <a:t>更新日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800"/>
                        <a:t>主な内容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800" dirty="0"/>
                        <a:t>備考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5926113"/>
                  </a:ext>
                </a:extLst>
              </a:tr>
              <a:tr h="211158">
                <a:tc>
                  <a:txBody>
                    <a:bodyPr/>
                    <a:lstStyle/>
                    <a:p>
                      <a:r>
                        <a:rPr kumimoji="1" lang="en-US" altLang="ja-JP" sz="800" dirty="0"/>
                        <a:t>2019.11.13</a:t>
                      </a:r>
                      <a:endParaRPr kumimoji="1" lang="ja-JP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800"/>
                        <a:t>書類作成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79165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800" dirty="0"/>
                        <a:t>2019.11.27</a:t>
                      </a:r>
                      <a:endParaRPr kumimoji="1" lang="ja-JP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800"/>
                        <a:t>ガチャチケットについて追記</a:t>
                      </a:r>
                      <a:endParaRPr kumimoji="1" lang="en-US" altLang="ja-JP" sz="800"/>
                    </a:p>
                    <a:p>
                      <a:r>
                        <a:rPr kumimoji="1" lang="ja-JP" altLang="en-US" sz="800"/>
                        <a:t>チケットを所持している場合の</a:t>
                      </a:r>
                      <a:r>
                        <a:rPr kumimoji="1" lang="en-US" altLang="ja-JP" sz="800" dirty="0"/>
                        <a:t>UI</a:t>
                      </a:r>
                      <a:r>
                        <a:rPr kumimoji="1" lang="ja-JP" altLang="en-US" sz="800"/>
                        <a:t>を追記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5384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800" dirty="0"/>
                        <a:t>2019.11.30</a:t>
                      </a:r>
                      <a:endParaRPr kumimoji="1" lang="ja-JP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800"/>
                        <a:t>ガチャの抽選方法について追記</a:t>
                      </a:r>
                      <a:endParaRPr kumimoji="1" lang="en-US" altLang="ja-JP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en-US" altLang="ja-JP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22737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800" dirty="0"/>
                        <a:t>2019.12.04</a:t>
                      </a:r>
                      <a:endParaRPr kumimoji="1" lang="ja-JP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800" b="0">
                          <a:latin typeface="+mn-ea"/>
                        </a:rPr>
                        <a:t>ガチャトップ画面の表示物を変更</a:t>
                      </a:r>
                      <a:endParaRPr kumimoji="1" lang="en-US" altLang="ja-JP" sz="800" b="0">
                        <a:latin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en-US" altLang="ja-JP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287743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kumimoji="1" lang="en-US" altLang="ja-JP" sz="800" dirty="0"/>
                        <a:t>2019.12.24</a:t>
                      </a:r>
                      <a:endParaRPr kumimoji="1" lang="ja-JP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800"/>
                        <a:t>スタンプにカードの内容修正</a:t>
                      </a:r>
                      <a:endParaRPr kumimoji="1" lang="en-US" altLang="ja-JP" sz="800"/>
                    </a:p>
                    <a:p>
                      <a:r>
                        <a:rPr kumimoji="1" lang="ja-JP" altLang="en-US" sz="800"/>
                        <a:t>クリスタル不足画面を削除</a:t>
                      </a:r>
                      <a:endParaRPr kumimoji="1" lang="en-US" altLang="ja-JP" sz="800"/>
                    </a:p>
                    <a:p>
                      <a:r>
                        <a:rPr kumimoji="1" lang="ja-JP" altLang="en-US" sz="800"/>
                        <a:t>スタンプのアイテムを直接付与に変更</a:t>
                      </a:r>
                      <a:endParaRPr kumimoji="1" lang="en-US" altLang="ja-JP" sz="800"/>
                    </a:p>
                    <a:p>
                      <a:r>
                        <a:rPr kumimoji="1" lang="ja-JP" altLang="en-US" sz="800"/>
                        <a:t>画面遷移を更新</a:t>
                      </a:r>
                      <a:endParaRPr kumimoji="1" lang="en-US" altLang="ja-JP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en-US" altLang="ja-JP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86615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kumimoji="1" lang="en-US" altLang="ja-JP" sz="800" dirty="0"/>
                        <a:t>2019.12.25</a:t>
                      </a:r>
                      <a:endParaRPr kumimoji="1" lang="ja-JP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800" dirty="0"/>
                        <a:t>アイテムの詳細について追加</a:t>
                      </a:r>
                      <a:endParaRPr kumimoji="1" lang="en-US" altLang="ja-JP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en-US" altLang="ja-JP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72959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800" dirty="0"/>
                        <a:t>2020.01.27</a:t>
                      </a:r>
                      <a:endParaRPr kumimoji="1" lang="ja-JP" altLang="en-US" sz="800" dirty="0"/>
                    </a:p>
                    <a:p>
                      <a:endParaRPr kumimoji="1" lang="ja-JP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800" b="0" dirty="0">
                          <a:latin typeface="+mn-ea"/>
                        </a:rPr>
                        <a:t>p.2</a:t>
                      </a:r>
                      <a:r>
                        <a:rPr kumimoji="1" lang="ja-JP" altLang="en-US" sz="800" b="0" dirty="0">
                          <a:latin typeface="+mn-ea"/>
                        </a:rPr>
                        <a:t>  ガチャの種類について追記（鈴木）</a:t>
                      </a:r>
                      <a:endParaRPr kumimoji="1" lang="en-US" altLang="ja-JP" sz="800" b="0" dirty="0"/>
                    </a:p>
                    <a:p>
                      <a:r>
                        <a:rPr kumimoji="1" lang="en-US" altLang="ja-JP" sz="800" b="0" dirty="0">
                          <a:latin typeface="+mn-ea"/>
                        </a:rPr>
                        <a:t>p.3</a:t>
                      </a:r>
                      <a:r>
                        <a:rPr kumimoji="1" lang="ja-JP" altLang="en-US" sz="800" b="0" dirty="0">
                          <a:latin typeface="+mn-ea"/>
                        </a:rPr>
                        <a:t>  ガチャのピックアップについて記載（鈴木）</a:t>
                      </a:r>
                      <a:endParaRPr kumimoji="1" lang="en-US" altLang="ja-JP" sz="800" b="0" dirty="0">
                        <a:latin typeface="+mn-ea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800" b="0" dirty="0">
                          <a:latin typeface="+mn-ea"/>
                        </a:rPr>
                        <a:t>p.6</a:t>
                      </a:r>
                      <a:r>
                        <a:rPr kumimoji="1" lang="ja-JP" altLang="en-US" sz="800" b="0" dirty="0">
                          <a:latin typeface="+mn-ea"/>
                        </a:rPr>
                        <a:t>  ガチャ一覧画面を追加（鈴木）</a:t>
                      </a:r>
                      <a:endParaRPr kumimoji="1" lang="en-US" altLang="ja-JP" sz="800" b="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800" b="0" dirty="0">
                          <a:latin typeface="+mn-ea"/>
                        </a:rPr>
                        <a:t>p.7  </a:t>
                      </a:r>
                      <a:r>
                        <a:rPr kumimoji="1" lang="ja-JP" altLang="en-US" sz="800" b="0" dirty="0">
                          <a:latin typeface="+mn-ea"/>
                        </a:rPr>
                        <a:t>ガチャトップ画面の表示物を変更（鈴木）</a:t>
                      </a:r>
                      <a:endParaRPr kumimoji="1" lang="en-US" altLang="ja-JP" sz="800" b="0" dirty="0">
                        <a:latin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en-US" altLang="ja-JP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44460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800" dirty="0"/>
                        <a:t>2020.01.28</a:t>
                      </a:r>
                      <a:endParaRPr kumimoji="1" lang="ja-JP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800" b="0" dirty="0">
                          <a:latin typeface="+mn-ea"/>
                        </a:rPr>
                        <a:t>p.2</a:t>
                      </a:r>
                      <a:r>
                        <a:rPr kumimoji="1" lang="ja-JP" altLang="en-US" sz="800" b="0" dirty="0">
                          <a:latin typeface="+mn-ea"/>
                        </a:rPr>
                        <a:t>  ガチャの種類について追記（鈴木）</a:t>
                      </a:r>
                      <a:endParaRPr kumimoji="1" lang="en-US" altLang="ja-JP" sz="800" b="0" dirty="0">
                        <a:latin typeface="+mn-ea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800" b="0" dirty="0">
                          <a:latin typeface="+mn-ea"/>
                        </a:rPr>
                        <a:t>p.3</a:t>
                      </a:r>
                      <a:r>
                        <a:rPr kumimoji="1" lang="ja-JP" altLang="en-US" sz="800" b="0" dirty="0">
                          <a:latin typeface="+mn-ea"/>
                        </a:rPr>
                        <a:t>  ガチャチケットについて追記（鈴木）</a:t>
                      </a:r>
                      <a:endParaRPr kumimoji="1" lang="en-US" altLang="ja-JP" sz="800" b="0" dirty="0">
                        <a:latin typeface="+mn-ea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800" b="0" dirty="0">
                          <a:latin typeface="+mn-ea"/>
                        </a:rPr>
                        <a:t>p.10</a:t>
                      </a:r>
                      <a:r>
                        <a:rPr kumimoji="1" lang="ja-JP" altLang="en-US" sz="800" b="0" dirty="0">
                          <a:latin typeface="+mn-ea"/>
                        </a:rPr>
                        <a:t>  ガチャスタンプ確認画面について記載（鈴木）</a:t>
                      </a:r>
                      <a:endParaRPr kumimoji="1" lang="en-US" altLang="ja-JP" sz="800" b="0" dirty="0">
                        <a:latin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en-US" altLang="ja-JP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5442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800" dirty="0"/>
                        <a:t>2020.01.28</a:t>
                      </a:r>
                      <a:endParaRPr kumimoji="1" lang="ja-JP" altLang="en-US" sz="8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ja-JP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1" lang="en-US" sz="800" b="0" i="0" u="none" strike="noStrike" noProof="0">
                          <a:latin typeface="Century Gothic"/>
                        </a:rPr>
                        <a:t>p.</a:t>
                      </a:r>
                      <a:r>
                        <a:rPr lang="en-US" sz="800" b="0" i="0" u="none" strike="noStrike" noProof="0">
                          <a:latin typeface="Century Gothic"/>
                        </a:rPr>
                        <a:t>8   </a:t>
                      </a:r>
                      <a:r>
                        <a:rPr lang="ja-JP" altLang="en-US" sz="800" b="0" i="0" u="none" strike="noStrike" noProof="0" err="1">
                          <a:latin typeface="Century Gothic"/>
                        </a:rPr>
                        <a:t>ガチャバナーの演出</a:t>
                      </a:r>
                      <a:r>
                        <a:rPr kumimoji="1" lang="ja-JP" sz="800" b="0" i="0" u="none" strike="noStrike" noProof="0">
                          <a:latin typeface="Century Gothic"/>
                        </a:rPr>
                        <a:t>を追加（鈴木）</a:t>
                      </a:r>
                      <a:endParaRPr kumimoji="1" lang="en-US" sz="800" b="0" i="0" u="none" strike="noStrike" noProof="0">
                        <a:latin typeface="Century Gothic"/>
                      </a:endParaRPr>
                    </a:p>
                    <a:p>
                      <a:pPr lvl="0">
                        <a:buNone/>
                      </a:pPr>
                      <a:r>
                        <a:rPr lang="en-US" altLang="ja-JP" sz="800" dirty="0"/>
                        <a:t>p.10 TR</a:t>
                      </a:r>
                      <a:r>
                        <a:rPr lang="ja-JP" altLang="en-US" sz="800"/>
                        <a:t>ストーリー確認用の画面遷移を追加（鈴木）</a:t>
                      </a:r>
                      <a:endParaRPr lang="en-US" altLang="ja-JP" sz="800" dirty="0"/>
                    </a:p>
                    <a:p>
                      <a:r>
                        <a:rPr kumimoji="1" lang="en-US" altLang="ja-JP" sz="800" dirty="0"/>
                        <a:t>p.14 web view</a:t>
                      </a:r>
                      <a:r>
                        <a:rPr kumimoji="1" lang="ja-JP" altLang="en-US" sz="800"/>
                        <a:t>について記載（</a:t>
                      </a:r>
                      <a:r>
                        <a:rPr lang="ja-JP" altLang="en-US" sz="800"/>
                        <a:t>鈴木</a:t>
                      </a:r>
                      <a:r>
                        <a:rPr kumimoji="1" lang="ja-JP" altLang="en-US" sz="800"/>
                        <a:t>）</a:t>
                      </a:r>
                      <a:endParaRPr kumimoji="1" lang="en-US" altLang="ja-JP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en-US" altLang="ja-JP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0370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380095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図 92">
            <a:extLst>
              <a:ext uri="{FF2B5EF4-FFF2-40B4-BE49-F238E27FC236}">
                <a16:creationId xmlns:a16="http://schemas.microsoft.com/office/drawing/2014/main" id="{4BA6683E-106B-4395-8E4C-8CCC67295C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2717" y="1543051"/>
            <a:ext cx="1921883" cy="3403013"/>
          </a:xfrm>
          <a:prstGeom prst="rect">
            <a:avLst/>
          </a:prstGeom>
        </p:spPr>
      </p:pic>
      <p:sp>
        <p:nvSpPr>
          <p:cNvPr id="69" name="フッター プレースホルダー 68">
            <a:extLst>
              <a:ext uri="{FF2B5EF4-FFF2-40B4-BE49-F238E27FC236}">
                <a16:creationId xmlns:a16="http://schemas.microsoft.com/office/drawing/2014/main" id="{7C740A08-2F6C-4373-BC05-409A9141B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92874"/>
            <a:ext cx="3086100" cy="365125"/>
          </a:xfrm>
        </p:spPr>
        <p:txBody>
          <a:bodyPr/>
          <a:lstStyle/>
          <a:p>
            <a:r>
              <a:rPr kumimoji="1" lang="en-US" altLang="ja-JP"/>
              <a:t>CONFIDENTIAL</a:t>
            </a:r>
            <a:endParaRPr kumimoji="1" lang="ja-JP" altLang="en-US"/>
          </a:p>
        </p:txBody>
      </p:sp>
      <p:sp>
        <p:nvSpPr>
          <p:cNvPr id="94" name="スライド番号プレースホルダー 69">
            <a:extLst>
              <a:ext uri="{FF2B5EF4-FFF2-40B4-BE49-F238E27FC236}">
                <a16:creationId xmlns:a16="http://schemas.microsoft.com/office/drawing/2014/main" id="{BD6E6C64-4BD6-402F-931D-1270BCBBF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72300" y="6492873"/>
            <a:ext cx="2057400" cy="365125"/>
          </a:xfrm>
        </p:spPr>
        <p:txBody>
          <a:bodyPr/>
          <a:lstStyle/>
          <a:p>
            <a:fld id="{A1D1B427-6BB8-45E6-A1F2-9E04AE67DC91}" type="slidenum">
              <a:rPr kumimoji="1" lang="ja-JP" altLang="en-US" smtClean="0"/>
              <a:t>10</a:t>
            </a:fld>
            <a:endParaRPr kumimoji="1" lang="ja-JP" altLang="en-US"/>
          </a:p>
        </p:txBody>
      </p:sp>
      <p:sp>
        <p:nvSpPr>
          <p:cNvPr id="111" name="テキスト ボックス 110">
            <a:extLst>
              <a:ext uri="{FF2B5EF4-FFF2-40B4-BE49-F238E27FC236}">
                <a16:creationId xmlns:a16="http://schemas.microsoft.com/office/drawing/2014/main" id="{361A595E-C5EF-4D42-86BC-F6906F08CA2D}"/>
              </a:ext>
            </a:extLst>
          </p:cNvPr>
          <p:cNvSpPr txBox="1"/>
          <p:nvPr/>
        </p:nvSpPr>
        <p:spPr>
          <a:xfrm>
            <a:off x="17674" y="108237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b="1">
                <a:latin typeface="+mj-ea"/>
                <a:ea typeface="+mj-ea"/>
              </a:rPr>
              <a:t>■ガチャについて</a:t>
            </a:r>
          </a:p>
        </p:txBody>
      </p:sp>
      <p:sp>
        <p:nvSpPr>
          <p:cNvPr id="49" name="正方形/長方形 48">
            <a:extLst>
              <a:ext uri="{FF2B5EF4-FFF2-40B4-BE49-F238E27FC236}">
                <a16:creationId xmlns:a16="http://schemas.microsoft.com/office/drawing/2014/main" id="{3A947ECF-790C-43B9-B30C-686DD1803143}"/>
              </a:ext>
            </a:extLst>
          </p:cNvPr>
          <p:cNvSpPr/>
          <p:nvPr/>
        </p:nvSpPr>
        <p:spPr>
          <a:xfrm>
            <a:off x="3290803" y="1543051"/>
            <a:ext cx="1921466" cy="33716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ja-JP" dirty="0">
                <a:latin typeface="+mj-ea"/>
                <a:ea typeface="+mj-ea"/>
              </a:rPr>
              <a:t>ADV</a:t>
            </a:r>
            <a:r>
              <a:rPr kumimoji="1" lang="ja-JP" altLang="en-US" dirty="0">
                <a:latin typeface="+mj-ea"/>
                <a:ea typeface="+mj-ea"/>
              </a:rPr>
              <a:t>画面</a:t>
            </a:r>
            <a:endParaRPr kumimoji="1" lang="ja-JP" altLang="en-US" sz="1100" dirty="0">
              <a:latin typeface="+mj-ea"/>
              <a:ea typeface="+mj-ea"/>
            </a:endParaRPr>
          </a:p>
        </p:txBody>
      </p: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625F79AE-AB84-411B-97A5-F7063C1C9BD0}"/>
              </a:ext>
            </a:extLst>
          </p:cNvPr>
          <p:cNvSpPr txBox="1"/>
          <p:nvPr/>
        </p:nvSpPr>
        <p:spPr>
          <a:xfrm>
            <a:off x="415419" y="538799"/>
            <a:ext cx="2771913" cy="30777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kumimoji="1" lang="ja-JP" altLang="en-US" sz="1400" b="1" dirty="0">
                <a:latin typeface="+mj-ea"/>
                <a:ea typeface="+mj-ea"/>
              </a:rPr>
              <a:t>●画面遷移　</a:t>
            </a:r>
            <a:r>
              <a:rPr kumimoji="1" lang="en-US" altLang="ja-JP" sz="1400" b="1" dirty="0">
                <a:latin typeface="+mj-ea"/>
                <a:ea typeface="+mj-ea"/>
              </a:rPr>
              <a:t>TR</a:t>
            </a:r>
            <a:r>
              <a:rPr kumimoji="1" lang="ja-JP" altLang="en-US" sz="1400" b="1" dirty="0">
                <a:latin typeface="+mj-ea"/>
                <a:ea typeface="+mj-ea"/>
              </a:rPr>
              <a:t>ストーリー確認</a:t>
            </a:r>
            <a:endParaRPr kumimoji="1" lang="en-US" altLang="ja-JP" sz="1400" b="1" dirty="0">
              <a:latin typeface="+mj-ea"/>
              <a:ea typeface="+mj-ea"/>
            </a:endParaRPr>
          </a:p>
        </p:txBody>
      </p:sp>
      <p:sp>
        <p:nvSpPr>
          <p:cNvPr id="65" name="テキスト ボックス 64">
            <a:extLst>
              <a:ext uri="{FF2B5EF4-FFF2-40B4-BE49-F238E27FC236}">
                <a16:creationId xmlns:a16="http://schemas.microsoft.com/office/drawing/2014/main" id="{91DD26AF-281E-4AA2-8240-F6AA25A0D777}"/>
              </a:ext>
            </a:extLst>
          </p:cNvPr>
          <p:cNvSpPr txBox="1"/>
          <p:nvPr/>
        </p:nvSpPr>
        <p:spPr>
          <a:xfrm>
            <a:off x="1247451" y="1810939"/>
            <a:ext cx="701252" cy="12311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ja-JP" sz="200">
                <a:solidFill>
                  <a:schemeClr val="bg1"/>
                </a:solidFill>
                <a:latin typeface="+mj-ea"/>
                <a:ea typeface="+mj-ea"/>
              </a:rPr>
              <a:t>1</a:t>
            </a:r>
            <a:r>
              <a:rPr lang="ja-JP" altLang="en-US" sz="200">
                <a:solidFill>
                  <a:schemeClr val="bg1"/>
                </a:solidFill>
                <a:latin typeface="+mj-ea"/>
                <a:ea typeface="+mj-ea"/>
              </a:rPr>
              <a:t>枚目</a:t>
            </a:r>
            <a:endParaRPr lang="en-US" altLang="ja-JP" sz="20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87" name="テキスト ボックス 86">
            <a:extLst>
              <a:ext uri="{FF2B5EF4-FFF2-40B4-BE49-F238E27FC236}">
                <a16:creationId xmlns:a16="http://schemas.microsoft.com/office/drawing/2014/main" id="{B5290D61-C11C-455C-9E50-33CE1860006D}"/>
              </a:ext>
            </a:extLst>
          </p:cNvPr>
          <p:cNvSpPr txBox="1"/>
          <p:nvPr/>
        </p:nvSpPr>
        <p:spPr>
          <a:xfrm>
            <a:off x="778410" y="4950446"/>
            <a:ext cx="1170293" cy="2308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ja-JP" altLang="en-US" sz="900" dirty="0">
                <a:latin typeface="+mj-ea"/>
                <a:ea typeface="+mj-ea"/>
              </a:rPr>
              <a:t>ガチャトップ画面</a:t>
            </a:r>
            <a:endParaRPr lang="en-US" altLang="ja-JP" sz="900" dirty="0">
              <a:latin typeface="+mj-ea"/>
              <a:ea typeface="+mj-ea"/>
            </a:endParaRPr>
          </a:p>
        </p:txBody>
      </p:sp>
      <p:sp>
        <p:nvSpPr>
          <p:cNvPr id="90" name="テキスト ボックス 89">
            <a:extLst>
              <a:ext uri="{FF2B5EF4-FFF2-40B4-BE49-F238E27FC236}">
                <a16:creationId xmlns:a16="http://schemas.microsoft.com/office/drawing/2014/main" id="{4A6B3103-50AA-4F25-A3D8-1F757858C106}"/>
              </a:ext>
            </a:extLst>
          </p:cNvPr>
          <p:cNvSpPr txBox="1"/>
          <p:nvPr/>
        </p:nvSpPr>
        <p:spPr>
          <a:xfrm>
            <a:off x="3187331" y="4931720"/>
            <a:ext cx="2024937" cy="5078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ja-JP" sz="900" dirty="0">
                <a:latin typeface="+mj-ea"/>
                <a:ea typeface="+mj-ea"/>
              </a:rPr>
              <a:t>ADV</a:t>
            </a:r>
            <a:r>
              <a:rPr lang="ja-JP" altLang="en-US" sz="900" dirty="0">
                <a:latin typeface="+mj-ea"/>
                <a:ea typeface="+mj-ea"/>
              </a:rPr>
              <a:t>画面</a:t>
            </a:r>
            <a:endParaRPr lang="en-US" altLang="ja-JP" sz="900" dirty="0">
              <a:latin typeface="+mj-ea"/>
              <a:ea typeface="+mj-ea"/>
            </a:endParaRPr>
          </a:p>
          <a:p>
            <a:pPr algn="ctr"/>
            <a:r>
              <a:rPr lang="ja-JP" altLang="en-US" sz="900" dirty="0">
                <a:latin typeface="+mj-ea"/>
                <a:ea typeface="+mj-ea"/>
              </a:rPr>
              <a:t>途中で画面をフェードアウトさせてダイアログを表示させる。</a:t>
            </a:r>
            <a:endParaRPr lang="en-US" altLang="ja-JP" sz="900" dirty="0">
              <a:latin typeface="+mj-ea"/>
              <a:ea typeface="+mj-ea"/>
            </a:endParaRPr>
          </a:p>
        </p:txBody>
      </p:sp>
      <p:sp>
        <p:nvSpPr>
          <p:cNvPr id="102" name="テキスト ボックス 101">
            <a:extLst>
              <a:ext uri="{FF2B5EF4-FFF2-40B4-BE49-F238E27FC236}">
                <a16:creationId xmlns:a16="http://schemas.microsoft.com/office/drawing/2014/main" id="{4FFDD4BD-92A8-44C7-BFBC-939A02DB581C}"/>
              </a:ext>
            </a:extLst>
          </p:cNvPr>
          <p:cNvSpPr txBox="1"/>
          <p:nvPr/>
        </p:nvSpPr>
        <p:spPr>
          <a:xfrm>
            <a:off x="2942480" y="2957758"/>
            <a:ext cx="4237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>
                <a:latin typeface="+mj-ea"/>
                <a:ea typeface="+mj-ea"/>
              </a:rPr>
              <a:t>FO</a:t>
            </a:r>
            <a:endParaRPr kumimoji="1" lang="ja-JP" altLang="en-US" sz="1000" dirty="0">
              <a:latin typeface="+mj-ea"/>
              <a:ea typeface="+mj-ea"/>
            </a:endParaRPr>
          </a:p>
        </p:txBody>
      </p:sp>
      <p:sp>
        <p:nvSpPr>
          <p:cNvPr id="103" name="正方形/長方形 102">
            <a:extLst>
              <a:ext uri="{FF2B5EF4-FFF2-40B4-BE49-F238E27FC236}">
                <a16:creationId xmlns:a16="http://schemas.microsoft.com/office/drawing/2014/main" id="{84C76E4E-F10F-4F52-BCD1-DD117F29AED9}"/>
              </a:ext>
            </a:extLst>
          </p:cNvPr>
          <p:cNvSpPr/>
          <p:nvPr/>
        </p:nvSpPr>
        <p:spPr>
          <a:xfrm>
            <a:off x="2220701" y="2955657"/>
            <a:ext cx="3309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ja-JP" sz="1000">
                <a:latin typeface="+mj-ea"/>
                <a:ea typeface="+mj-ea"/>
              </a:rPr>
              <a:t>FI</a:t>
            </a:r>
            <a:endParaRPr lang="ja-JP" altLang="en-US" sz="1000">
              <a:latin typeface="+mj-ea"/>
              <a:ea typeface="+mj-ea"/>
            </a:endParaRPr>
          </a:p>
        </p:txBody>
      </p:sp>
      <p:sp>
        <p:nvSpPr>
          <p:cNvPr id="56" name="テキスト ボックス 55">
            <a:extLst>
              <a:ext uri="{FF2B5EF4-FFF2-40B4-BE49-F238E27FC236}">
                <a16:creationId xmlns:a16="http://schemas.microsoft.com/office/drawing/2014/main" id="{8080E491-BC82-4F0B-BD62-FB2FE5411C96}"/>
              </a:ext>
            </a:extLst>
          </p:cNvPr>
          <p:cNvSpPr txBox="1"/>
          <p:nvPr/>
        </p:nvSpPr>
        <p:spPr>
          <a:xfrm>
            <a:off x="5802420" y="4996612"/>
            <a:ext cx="2836419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ja-JP" altLang="en-US" sz="900" dirty="0">
                <a:latin typeface="+mj-ea"/>
                <a:ea typeface="+mj-ea"/>
              </a:rPr>
              <a:t>ダイアログ表示</a:t>
            </a:r>
            <a:endParaRPr lang="en-US" altLang="ja-JP" sz="900" dirty="0">
              <a:latin typeface="+mj-ea"/>
              <a:ea typeface="+mj-ea"/>
            </a:endParaRPr>
          </a:p>
          <a:p>
            <a:pPr algn="ctr"/>
            <a:r>
              <a:rPr lang="en-US" altLang="ja-JP" sz="900" dirty="0">
                <a:latin typeface="+mj-ea"/>
                <a:ea typeface="+mj-ea"/>
              </a:rPr>
              <a:t>OK</a:t>
            </a:r>
            <a:r>
              <a:rPr lang="ja-JP" altLang="en-US" sz="900" dirty="0">
                <a:latin typeface="+mj-ea"/>
                <a:ea typeface="+mj-ea"/>
              </a:rPr>
              <a:t>ボタンタップデガチャトップ画面に遷移させる。</a:t>
            </a:r>
            <a:endParaRPr lang="en-US" altLang="ja-JP" sz="900" dirty="0">
              <a:latin typeface="+mj-ea"/>
              <a:ea typeface="+mj-ea"/>
            </a:endParaRPr>
          </a:p>
        </p:txBody>
      </p:sp>
      <p:cxnSp>
        <p:nvCxnSpPr>
          <p:cNvPr id="53" name="直線矢印コネクタ 52">
            <a:extLst>
              <a:ext uri="{FF2B5EF4-FFF2-40B4-BE49-F238E27FC236}">
                <a16:creationId xmlns:a16="http://schemas.microsoft.com/office/drawing/2014/main" id="{8D7D8936-5C22-4312-A77E-354F2FBF1170}"/>
              </a:ext>
            </a:extLst>
          </p:cNvPr>
          <p:cNvCxnSpPr>
            <a:cxnSpLocks/>
            <a:stCxn id="49" idx="3"/>
            <a:endCxn id="93" idx="1"/>
          </p:cNvCxnSpPr>
          <p:nvPr/>
        </p:nvCxnSpPr>
        <p:spPr>
          <a:xfrm>
            <a:off x="5212269" y="3228863"/>
            <a:ext cx="970448" cy="15695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コネクタ: カギ線 2">
            <a:extLst>
              <a:ext uri="{FF2B5EF4-FFF2-40B4-BE49-F238E27FC236}">
                <a16:creationId xmlns:a16="http://schemas.microsoft.com/office/drawing/2014/main" id="{EDDB7613-04B0-47CF-884E-7522D7C868A8}"/>
              </a:ext>
            </a:extLst>
          </p:cNvPr>
          <p:cNvCxnSpPr>
            <a:cxnSpLocks/>
            <a:stCxn id="93" idx="0"/>
            <a:endCxn id="51" idx="0"/>
          </p:cNvCxnSpPr>
          <p:nvPr/>
        </p:nvCxnSpPr>
        <p:spPr>
          <a:xfrm rot="16200000" flipH="1" flipV="1">
            <a:off x="4230566" y="-1359263"/>
            <a:ext cx="10779" cy="5815406"/>
          </a:xfrm>
          <a:prstGeom prst="bentConnector3">
            <a:avLst>
              <a:gd name="adj1" fmla="val -212079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矢印コネクタ 40">
            <a:extLst>
              <a:ext uri="{FF2B5EF4-FFF2-40B4-BE49-F238E27FC236}">
                <a16:creationId xmlns:a16="http://schemas.microsoft.com/office/drawing/2014/main" id="{E91740C8-E68A-43B0-AC06-79245A4619D6}"/>
              </a:ext>
            </a:extLst>
          </p:cNvPr>
          <p:cNvCxnSpPr>
            <a:cxnSpLocks/>
            <a:stCxn id="51" idx="3"/>
            <a:endCxn id="49" idx="1"/>
          </p:cNvCxnSpPr>
          <p:nvPr/>
        </p:nvCxnSpPr>
        <p:spPr>
          <a:xfrm flipV="1">
            <a:off x="2278630" y="3228863"/>
            <a:ext cx="1012173" cy="3017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図 50">
            <a:extLst>
              <a:ext uri="{FF2B5EF4-FFF2-40B4-BE49-F238E27FC236}">
                <a16:creationId xmlns:a16="http://schemas.microsoft.com/office/drawing/2014/main" id="{CEF57ECB-2892-43C6-AB54-90717D56C4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875" y="1553830"/>
            <a:ext cx="1900755" cy="3356099"/>
          </a:xfrm>
          <a:prstGeom prst="rect">
            <a:avLst/>
          </a:prstGeom>
        </p:spPr>
      </p:pic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38CB633C-345E-481D-BBB2-533CCD309B83}"/>
              </a:ext>
            </a:extLst>
          </p:cNvPr>
          <p:cNvSpPr txBox="1"/>
          <p:nvPr/>
        </p:nvSpPr>
        <p:spPr>
          <a:xfrm>
            <a:off x="5212269" y="2965596"/>
            <a:ext cx="4237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>
                <a:latin typeface="+mj-ea"/>
                <a:ea typeface="+mj-ea"/>
              </a:rPr>
              <a:t>FO</a:t>
            </a:r>
            <a:endParaRPr kumimoji="1" lang="ja-JP" altLang="en-US" sz="1000" dirty="0">
              <a:latin typeface="+mj-ea"/>
              <a:ea typeface="+mj-ea"/>
            </a:endParaRP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427F218A-5A7B-4168-93AF-21D2EF067371}"/>
              </a:ext>
            </a:extLst>
          </p:cNvPr>
          <p:cNvSpPr/>
          <p:nvPr/>
        </p:nvSpPr>
        <p:spPr>
          <a:xfrm>
            <a:off x="6193281" y="1543051"/>
            <a:ext cx="1900755" cy="3388669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+mj-ea"/>
              <a:ea typeface="+mj-ea"/>
            </a:endParaRPr>
          </a:p>
        </p:txBody>
      </p:sp>
      <p:sp>
        <p:nvSpPr>
          <p:cNvPr id="17" name="四角形: 角を丸くする 16">
            <a:extLst>
              <a:ext uri="{FF2B5EF4-FFF2-40B4-BE49-F238E27FC236}">
                <a16:creationId xmlns:a16="http://schemas.microsoft.com/office/drawing/2014/main" id="{E3B87FD5-B074-4FEF-8511-E9FD620208C4}"/>
              </a:ext>
            </a:extLst>
          </p:cNvPr>
          <p:cNvSpPr/>
          <p:nvPr/>
        </p:nvSpPr>
        <p:spPr>
          <a:xfrm>
            <a:off x="6464630" y="1961544"/>
            <a:ext cx="1494760" cy="1987218"/>
          </a:xfrm>
          <a:prstGeom prst="roundRect">
            <a:avLst>
              <a:gd name="adj" fmla="val 1805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ja-JP" altLang="en-US" sz="1100" dirty="0">
                <a:latin typeface="+mj-ea"/>
                <a:ea typeface="+mj-ea"/>
              </a:rPr>
              <a:t>確認</a:t>
            </a:r>
            <a:endParaRPr kumimoji="1" lang="en-US" altLang="ja-JP" sz="1100" dirty="0">
              <a:latin typeface="+mj-ea"/>
              <a:ea typeface="+mj-ea"/>
            </a:endParaRPr>
          </a:p>
          <a:p>
            <a:pPr algn="ctr"/>
            <a:endParaRPr kumimoji="1" lang="en-US" altLang="ja-JP" sz="1100" dirty="0">
              <a:latin typeface="+mj-ea"/>
              <a:ea typeface="+mj-ea"/>
            </a:endParaRPr>
          </a:p>
          <a:p>
            <a:pPr algn="ctr"/>
            <a:r>
              <a:rPr lang="ja-JP" altLang="en-US" sz="900" i="1" dirty="0">
                <a:latin typeface="+mj-ea"/>
                <a:ea typeface="+mj-ea"/>
              </a:rPr>
              <a:t>気になる続きは</a:t>
            </a:r>
            <a:endParaRPr lang="en-US" altLang="ja-JP" sz="900" i="1" dirty="0">
              <a:latin typeface="+mj-ea"/>
              <a:ea typeface="+mj-ea"/>
            </a:endParaRPr>
          </a:p>
          <a:p>
            <a:pPr algn="ctr"/>
            <a:r>
              <a:rPr lang="en-US" altLang="ja-JP" sz="900" i="1" dirty="0">
                <a:latin typeface="+mj-ea"/>
                <a:ea typeface="+mj-ea"/>
              </a:rPr>
              <a:t>TR</a:t>
            </a:r>
            <a:r>
              <a:rPr lang="ja-JP" altLang="en-US" sz="900" i="1" dirty="0">
                <a:latin typeface="+mj-ea"/>
                <a:ea typeface="+mj-ea"/>
              </a:rPr>
              <a:t>カード入手後に！</a:t>
            </a:r>
            <a:endParaRPr lang="en-US" altLang="ja-JP" sz="900" i="1" dirty="0">
              <a:latin typeface="+mj-ea"/>
              <a:ea typeface="+mj-ea"/>
            </a:endParaRPr>
          </a:p>
        </p:txBody>
      </p:sp>
      <p:sp>
        <p:nvSpPr>
          <p:cNvPr id="18" name="四角形: 角を丸くする 17">
            <a:extLst>
              <a:ext uri="{FF2B5EF4-FFF2-40B4-BE49-F238E27FC236}">
                <a16:creationId xmlns:a16="http://schemas.microsoft.com/office/drawing/2014/main" id="{4FD0DA90-8D5B-41E3-A903-2838533873C4}"/>
              </a:ext>
            </a:extLst>
          </p:cNvPr>
          <p:cNvSpPr/>
          <p:nvPr/>
        </p:nvSpPr>
        <p:spPr>
          <a:xfrm>
            <a:off x="6763430" y="3627543"/>
            <a:ext cx="914400" cy="244485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100" dirty="0">
                <a:latin typeface="+mj-ea"/>
                <a:ea typeface="+mj-ea"/>
              </a:rPr>
              <a:t>OK</a:t>
            </a:r>
            <a:endParaRPr kumimoji="1" lang="ja-JP" altLang="en-US" sz="11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3630826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CA4E3F5F-28A1-4F78-B7E0-4D171991AA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996" y="1134657"/>
            <a:ext cx="2554825" cy="4553640"/>
          </a:xfrm>
          <a:prstGeom prst="rect">
            <a:avLst/>
          </a:prstGeom>
        </p:spPr>
      </p:pic>
      <p:sp>
        <p:nvSpPr>
          <p:cNvPr id="69" name="フッター プレースホルダー 68">
            <a:extLst>
              <a:ext uri="{FF2B5EF4-FFF2-40B4-BE49-F238E27FC236}">
                <a16:creationId xmlns:a16="http://schemas.microsoft.com/office/drawing/2014/main" id="{7C740A08-2F6C-4373-BC05-409A9141B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CONFIDENTIAL</a:t>
            </a:r>
            <a:endParaRPr kumimoji="1" lang="ja-JP" altLang="en-US"/>
          </a:p>
        </p:txBody>
      </p:sp>
      <p:sp>
        <p:nvSpPr>
          <p:cNvPr id="94" name="スライド番号プレースホルダー 69">
            <a:extLst>
              <a:ext uri="{FF2B5EF4-FFF2-40B4-BE49-F238E27FC236}">
                <a16:creationId xmlns:a16="http://schemas.microsoft.com/office/drawing/2014/main" id="{BD6E6C64-4BD6-402F-931D-1270BCBBF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72300" y="6492873"/>
            <a:ext cx="2057400" cy="365125"/>
          </a:xfrm>
        </p:spPr>
        <p:txBody>
          <a:bodyPr/>
          <a:lstStyle/>
          <a:p>
            <a:fld id="{A1D1B427-6BB8-45E6-A1F2-9E04AE67DC91}" type="slidenum">
              <a:rPr kumimoji="1" lang="ja-JP" altLang="en-US" smtClean="0"/>
              <a:t>11</a:t>
            </a:fld>
            <a:endParaRPr kumimoji="1" lang="ja-JP" altLang="en-US"/>
          </a:p>
        </p:txBody>
      </p:sp>
      <p:sp>
        <p:nvSpPr>
          <p:cNvPr id="111" name="テキスト ボックス 110">
            <a:extLst>
              <a:ext uri="{FF2B5EF4-FFF2-40B4-BE49-F238E27FC236}">
                <a16:creationId xmlns:a16="http://schemas.microsoft.com/office/drawing/2014/main" id="{361A595E-C5EF-4D42-86BC-F6906F08CA2D}"/>
              </a:ext>
            </a:extLst>
          </p:cNvPr>
          <p:cNvSpPr txBox="1"/>
          <p:nvPr/>
        </p:nvSpPr>
        <p:spPr>
          <a:xfrm>
            <a:off x="17674" y="108237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b="1">
                <a:latin typeface="+mj-ea"/>
                <a:ea typeface="+mj-ea"/>
              </a:rPr>
              <a:t>■ガチャについて</a:t>
            </a:r>
          </a:p>
        </p:txBody>
      </p: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625F79AE-AB84-411B-97A5-F7063C1C9BD0}"/>
              </a:ext>
            </a:extLst>
          </p:cNvPr>
          <p:cNvSpPr txBox="1"/>
          <p:nvPr/>
        </p:nvSpPr>
        <p:spPr>
          <a:xfrm>
            <a:off x="415419" y="538799"/>
            <a:ext cx="2877711" cy="30777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kumimoji="1" lang="ja-JP" altLang="en-US" sz="1400" b="1" dirty="0">
                <a:latin typeface="+mj-ea"/>
                <a:ea typeface="+mj-ea"/>
              </a:rPr>
              <a:t>●スタンプカード確認ウィンドウ</a:t>
            </a:r>
            <a:endParaRPr kumimoji="1" lang="en-US" altLang="ja-JP" sz="1400" b="1" dirty="0">
              <a:latin typeface="+mj-ea"/>
              <a:ea typeface="+mj-ea"/>
            </a:endParaRPr>
          </a:p>
        </p:txBody>
      </p:sp>
      <p:graphicFrame>
        <p:nvGraphicFramePr>
          <p:cNvPr id="17" name="表 69">
            <a:extLst>
              <a:ext uri="{FF2B5EF4-FFF2-40B4-BE49-F238E27FC236}">
                <a16:creationId xmlns:a16="http://schemas.microsoft.com/office/drawing/2014/main" id="{FEA0BC3C-4A06-4C2E-A1FB-B7EBAC7448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5714252"/>
              </p:ext>
            </p:extLst>
          </p:nvPr>
        </p:nvGraphicFramePr>
        <p:xfrm>
          <a:off x="3912577" y="1043205"/>
          <a:ext cx="5112601" cy="11666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">
                  <a:extLst>
                    <a:ext uri="{9D8B030D-6E8A-4147-A177-3AD203B41FA5}">
                      <a16:colId xmlns:a16="http://schemas.microsoft.com/office/drawing/2014/main" val="152616881"/>
                    </a:ext>
                  </a:extLst>
                </a:gridCol>
                <a:gridCol w="1264334">
                  <a:extLst>
                    <a:ext uri="{9D8B030D-6E8A-4147-A177-3AD203B41FA5}">
                      <a16:colId xmlns:a16="http://schemas.microsoft.com/office/drawing/2014/main" val="1271158917"/>
                    </a:ext>
                  </a:extLst>
                </a:gridCol>
                <a:gridCol w="3436787">
                  <a:extLst>
                    <a:ext uri="{9D8B030D-6E8A-4147-A177-3AD203B41FA5}">
                      <a16:colId xmlns:a16="http://schemas.microsoft.com/office/drawing/2014/main" val="3042100415"/>
                    </a:ext>
                  </a:extLst>
                </a:gridCol>
              </a:tblGrid>
              <a:tr h="246108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>
                          <a:latin typeface="+mn-ea"/>
                          <a:ea typeface="+mn-ea"/>
                        </a:rPr>
                        <a:t>No</a:t>
                      </a:r>
                      <a:endParaRPr kumimoji="1" lang="ja-JP" altLang="en-US" sz="10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項目名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説明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8661590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>
                          <a:latin typeface="+mn-ea"/>
                          <a:ea typeface="+mn-ea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 dirty="0">
                          <a:latin typeface="+mn-ea"/>
                          <a:ea typeface="+mn-ea"/>
                        </a:rPr>
                        <a:t>ウィンドウ</a:t>
                      </a:r>
                      <a:endParaRPr kumimoji="1" lang="en-US" altLang="ja-JP" sz="1000" dirty="0">
                        <a:latin typeface="+mn-ea"/>
                        <a:ea typeface="+mn-ea"/>
                      </a:endParaRPr>
                    </a:p>
                    <a:p>
                      <a:r>
                        <a:rPr kumimoji="1" lang="ja-JP" altLang="en-US" sz="1000" dirty="0">
                          <a:latin typeface="+mn-ea"/>
                          <a:ea typeface="+mn-ea"/>
                        </a:rPr>
                        <a:t>タイトル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 dirty="0">
                          <a:latin typeface="+mn-ea"/>
                          <a:ea typeface="+mn-ea"/>
                        </a:rPr>
                        <a:t>左図の通り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3719238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dirty="0">
                          <a:latin typeface="+mn-ea"/>
                          <a:ea typeface="+mn-ea"/>
                        </a:rPr>
                        <a:t>2</a:t>
                      </a:r>
                      <a:endParaRPr kumimoji="1" lang="ja-JP" altLang="en-US" sz="10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 dirty="0">
                          <a:latin typeface="+mn-ea"/>
                          <a:ea typeface="+mn-ea"/>
                        </a:rPr>
                        <a:t>スタンプカード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 dirty="0">
                          <a:latin typeface="+mn-ea"/>
                          <a:ea typeface="+mn-ea"/>
                        </a:rPr>
                        <a:t>現在のスタンプカードを表示させる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3109579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>
                          <a:latin typeface="+mn-ea"/>
                          <a:ea typeface="+mn-ea"/>
                        </a:rPr>
                        <a:t>3</a:t>
                      </a:r>
                      <a:endParaRPr kumimoji="1" lang="ja-JP" altLang="en-US" sz="10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 dirty="0">
                          <a:latin typeface="+mn-ea"/>
                          <a:ea typeface="+mn-ea"/>
                        </a:rPr>
                        <a:t>閉じるボタン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 dirty="0">
                          <a:latin typeface="+mn-ea"/>
                          <a:ea typeface="+mn-ea"/>
                        </a:rPr>
                        <a:t>ウィンドウを閉じるボタン。</a:t>
                      </a:r>
                      <a:endParaRPr kumimoji="1" lang="en-US" altLang="ja-JP" sz="10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4809238"/>
                  </a:ext>
                </a:extLst>
              </a:tr>
            </a:tbl>
          </a:graphicData>
        </a:graphic>
      </p:graphicFrame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21570A5A-AE8D-4BC3-BBBB-C11D50DD08D3}"/>
              </a:ext>
            </a:extLst>
          </p:cNvPr>
          <p:cNvSpPr txBox="1"/>
          <p:nvPr/>
        </p:nvSpPr>
        <p:spPr>
          <a:xfrm>
            <a:off x="3175479" y="1654765"/>
            <a:ext cx="3257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100">
                <a:latin typeface="+mj-ea"/>
                <a:ea typeface="+mj-ea"/>
              </a:rPr>
              <a:t>１</a:t>
            </a:r>
          </a:p>
        </p:txBody>
      </p:sp>
      <p:cxnSp>
        <p:nvCxnSpPr>
          <p:cNvPr id="19" name="直線コネクタ 18">
            <a:extLst>
              <a:ext uri="{FF2B5EF4-FFF2-40B4-BE49-F238E27FC236}">
                <a16:creationId xmlns:a16="http://schemas.microsoft.com/office/drawing/2014/main" id="{EB7089E5-2479-4EB1-B705-EF6C88F700F1}"/>
              </a:ext>
            </a:extLst>
          </p:cNvPr>
          <p:cNvCxnSpPr>
            <a:cxnSpLocks/>
            <a:stCxn id="18" idx="1"/>
          </p:cNvCxnSpPr>
          <p:nvPr/>
        </p:nvCxnSpPr>
        <p:spPr>
          <a:xfrm flipH="1">
            <a:off x="2311879" y="1785570"/>
            <a:ext cx="863600" cy="230990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コネクタ 20">
            <a:extLst>
              <a:ext uri="{FF2B5EF4-FFF2-40B4-BE49-F238E27FC236}">
                <a16:creationId xmlns:a16="http://schemas.microsoft.com/office/drawing/2014/main" id="{3B4A0E19-5B20-4219-B5B7-EF09954DF4E8}"/>
              </a:ext>
            </a:extLst>
          </p:cNvPr>
          <p:cNvCxnSpPr>
            <a:cxnSpLocks/>
            <a:stCxn id="22" idx="1"/>
          </p:cNvCxnSpPr>
          <p:nvPr/>
        </p:nvCxnSpPr>
        <p:spPr>
          <a:xfrm flipH="1">
            <a:off x="2037265" y="2342145"/>
            <a:ext cx="1138214" cy="625965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3B2F8605-2674-4DA0-B3E5-6895A138517A}"/>
              </a:ext>
            </a:extLst>
          </p:cNvPr>
          <p:cNvSpPr txBox="1"/>
          <p:nvPr/>
        </p:nvSpPr>
        <p:spPr>
          <a:xfrm>
            <a:off x="3175479" y="2211340"/>
            <a:ext cx="325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100">
                <a:latin typeface="+mj-ea"/>
                <a:ea typeface="+mj-ea"/>
              </a:rPr>
              <a:t>２</a:t>
            </a:r>
          </a:p>
        </p:txBody>
      </p:sp>
      <p:sp>
        <p:nvSpPr>
          <p:cNvPr id="53" name="テキスト ボックス 52">
            <a:extLst>
              <a:ext uri="{FF2B5EF4-FFF2-40B4-BE49-F238E27FC236}">
                <a16:creationId xmlns:a16="http://schemas.microsoft.com/office/drawing/2014/main" id="{6F9A471C-CCC0-493B-B89D-429CD9E767AB}"/>
              </a:ext>
            </a:extLst>
          </p:cNvPr>
          <p:cNvSpPr txBox="1"/>
          <p:nvPr/>
        </p:nvSpPr>
        <p:spPr>
          <a:xfrm>
            <a:off x="3175479" y="3105813"/>
            <a:ext cx="325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100">
                <a:latin typeface="+mj-ea"/>
                <a:ea typeface="+mj-ea"/>
              </a:rPr>
              <a:t>３</a:t>
            </a:r>
            <a:endParaRPr kumimoji="1" lang="en-US" altLang="ja-JP" sz="1100">
              <a:latin typeface="+mj-ea"/>
              <a:ea typeface="+mj-ea"/>
            </a:endParaRPr>
          </a:p>
        </p:txBody>
      </p:sp>
      <p:cxnSp>
        <p:nvCxnSpPr>
          <p:cNvPr id="54" name="直線コネクタ 53">
            <a:extLst>
              <a:ext uri="{FF2B5EF4-FFF2-40B4-BE49-F238E27FC236}">
                <a16:creationId xmlns:a16="http://schemas.microsoft.com/office/drawing/2014/main" id="{818F7F9A-7227-4222-9E85-936DB20BB5C2}"/>
              </a:ext>
            </a:extLst>
          </p:cNvPr>
          <p:cNvCxnSpPr>
            <a:cxnSpLocks/>
            <a:stCxn id="53" idx="1"/>
          </p:cNvCxnSpPr>
          <p:nvPr/>
        </p:nvCxnSpPr>
        <p:spPr>
          <a:xfrm flipH="1">
            <a:off x="2037265" y="3236618"/>
            <a:ext cx="1138214" cy="418886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35315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図 47">
            <a:extLst>
              <a:ext uri="{FF2B5EF4-FFF2-40B4-BE49-F238E27FC236}">
                <a16:creationId xmlns:a16="http://schemas.microsoft.com/office/drawing/2014/main" id="{4612883C-2B6F-44AF-B504-8E940C1192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512" y="1134656"/>
            <a:ext cx="2559533" cy="4539549"/>
          </a:xfrm>
          <a:prstGeom prst="rect">
            <a:avLst/>
          </a:prstGeom>
        </p:spPr>
      </p:pic>
      <p:sp>
        <p:nvSpPr>
          <p:cNvPr id="69" name="フッター プレースホルダー 68">
            <a:extLst>
              <a:ext uri="{FF2B5EF4-FFF2-40B4-BE49-F238E27FC236}">
                <a16:creationId xmlns:a16="http://schemas.microsoft.com/office/drawing/2014/main" id="{7C740A08-2F6C-4373-BC05-409A9141B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CONFIDENTIAL</a:t>
            </a:r>
            <a:endParaRPr kumimoji="1" lang="ja-JP" altLang="en-US"/>
          </a:p>
        </p:txBody>
      </p:sp>
      <p:sp>
        <p:nvSpPr>
          <p:cNvPr id="94" name="スライド番号プレースホルダー 69">
            <a:extLst>
              <a:ext uri="{FF2B5EF4-FFF2-40B4-BE49-F238E27FC236}">
                <a16:creationId xmlns:a16="http://schemas.microsoft.com/office/drawing/2014/main" id="{BD6E6C64-4BD6-402F-931D-1270BCBBF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72300" y="6492873"/>
            <a:ext cx="2057400" cy="365125"/>
          </a:xfrm>
        </p:spPr>
        <p:txBody>
          <a:bodyPr/>
          <a:lstStyle/>
          <a:p>
            <a:fld id="{A1D1B427-6BB8-45E6-A1F2-9E04AE67DC91}" type="slidenum">
              <a:rPr kumimoji="1" lang="ja-JP" altLang="en-US" smtClean="0"/>
              <a:t>12</a:t>
            </a:fld>
            <a:endParaRPr kumimoji="1" lang="ja-JP" altLang="en-US"/>
          </a:p>
        </p:txBody>
      </p:sp>
      <p:sp>
        <p:nvSpPr>
          <p:cNvPr id="111" name="テキスト ボックス 110">
            <a:extLst>
              <a:ext uri="{FF2B5EF4-FFF2-40B4-BE49-F238E27FC236}">
                <a16:creationId xmlns:a16="http://schemas.microsoft.com/office/drawing/2014/main" id="{361A595E-C5EF-4D42-86BC-F6906F08CA2D}"/>
              </a:ext>
            </a:extLst>
          </p:cNvPr>
          <p:cNvSpPr txBox="1"/>
          <p:nvPr/>
        </p:nvSpPr>
        <p:spPr>
          <a:xfrm>
            <a:off x="17674" y="108237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b="1">
                <a:latin typeface="+mn-ea"/>
              </a:rPr>
              <a:t>■ガチャについて</a:t>
            </a:r>
          </a:p>
        </p:txBody>
      </p: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625F79AE-AB84-411B-97A5-F7063C1C9BD0}"/>
              </a:ext>
            </a:extLst>
          </p:cNvPr>
          <p:cNvSpPr txBox="1"/>
          <p:nvPr/>
        </p:nvSpPr>
        <p:spPr>
          <a:xfrm>
            <a:off x="415419" y="538799"/>
            <a:ext cx="2339102" cy="30777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kumimoji="1" lang="ja-JP" altLang="en-US" sz="1400" b="1">
                <a:latin typeface="+mn-ea"/>
              </a:rPr>
              <a:t>●アイテム詳細ウィンドウ</a:t>
            </a:r>
            <a:endParaRPr kumimoji="1" lang="en-US" altLang="ja-JP" sz="1400" b="1">
              <a:latin typeface="+mn-ea"/>
            </a:endParaRPr>
          </a:p>
        </p:txBody>
      </p:sp>
      <p:graphicFrame>
        <p:nvGraphicFramePr>
          <p:cNvPr id="17" name="表 69">
            <a:extLst>
              <a:ext uri="{FF2B5EF4-FFF2-40B4-BE49-F238E27FC236}">
                <a16:creationId xmlns:a16="http://schemas.microsoft.com/office/drawing/2014/main" id="{FEA0BC3C-4A06-4C2E-A1FB-B7EBAC7448DE}"/>
              </a:ext>
            </a:extLst>
          </p:cNvPr>
          <p:cNvGraphicFramePr>
            <a:graphicFrameLocks noGrp="1"/>
          </p:cNvGraphicFramePr>
          <p:nvPr/>
        </p:nvGraphicFramePr>
        <p:xfrm>
          <a:off x="3912577" y="1043205"/>
          <a:ext cx="5112601" cy="1294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">
                  <a:extLst>
                    <a:ext uri="{9D8B030D-6E8A-4147-A177-3AD203B41FA5}">
                      <a16:colId xmlns:a16="http://schemas.microsoft.com/office/drawing/2014/main" val="152616881"/>
                    </a:ext>
                  </a:extLst>
                </a:gridCol>
                <a:gridCol w="1264334">
                  <a:extLst>
                    <a:ext uri="{9D8B030D-6E8A-4147-A177-3AD203B41FA5}">
                      <a16:colId xmlns:a16="http://schemas.microsoft.com/office/drawing/2014/main" val="1271158917"/>
                    </a:ext>
                  </a:extLst>
                </a:gridCol>
                <a:gridCol w="3436787">
                  <a:extLst>
                    <a:ext uri="{9D8B030D-6E8A-4147-A177-3AD203B41FA5}">
                      <a16:colId xmlns:a16="http://schemas.microsoft.com/office/drawing/2014/main" val="3042100415"/>
                    </a:ext>
                  </a:extLst>
                </a:gridCol>
              </a:tblGrid>
              <a:tr h="246108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>
                          <a:latin typeface="+mn-ea"/>
                          <a:ea typeface="+mn-ea"/>
                        </a:rPr>
                        <a:t>No</a:t>
                      </a:r>
                      <a:endParaRPr kumimoji="1" lang="ja-JP" altLang="en-US" sz="10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項目名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説明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8661590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>
                          <a:latin typeface="+mn-ea"/>
                          <a:ea typeface="+mn-ea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ウィンドウ見出し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アイテム名のテキスト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3719238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>
                          <a:latin typeface="+mn-ea"/>
                          <a:ea typeface="+mn-ea"/>
                        </a:rPr>
                        <a:t>2</a:t>
                      </a:r>
                      <a:endParaRPr kumimoji="1" lang="ja-JP" altLang="en-US" sz="10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アイコン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アイテムのアイコン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3109579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>
                          <a:latin typeface="+mn-ea"/>
                          <a:ea typeface="+mn-ea"/>
                        </a:rPr>
                        <a:t>3</a:t>
                      </a:r>
                      <a:endParaRPr kumimoji="1" lang="ja-JP" altLang="en-US" sz="10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アイテム説明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アイテムの説明テキスト。</a:t>
                      </a:r>
                      <a:endParaRPr kumimoji="1" lang="en-US" altLang="ja-JP" sz="100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4809238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>
                          <a:latin typeface="+mn-ea"/>
                          <a:ea typeface="+mn-ea"/>
                        </a:rPr>
                        <a:t>4</a:t>
                      </a:r>
                      <a:endParaRPr kumimoji="1" lang="ja-JP" altLang="en-US" sz="10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000">
                          <a:latin typeface="+mn-ea"/>
                          <a:ea typeface="+mn-ea"/>
                        </a:rPr>
                        <a:t>OK</a:t>
                      </a:r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ボタン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ウィンドウを閉じるボタン。</a:t>
                      </a:r>
                      <a:endParaRPr kumimoji="1" lang="en-US" altLang="ja-JP" sz="100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7123247"/>
                  </a:ext>
                </a:extLst>
              </a:tr>
            </a:tbl>
          </a:graphicData>
        </a:graphic>
      </p:graphicFrame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21570A5A-AE8D-4BC3-BBBB-C11D50DD08D3}"/>
              </a:ext>
            </a:extLst>
          </p:cNvPr>
          <p:cNvSpPr txBox="1"/>
          <p:nvPr/>
        </p:nvSpPr>
        <p:spPr>
          <a:xfrm>
            <a:off x="3175479" y="1654765"/>
            <a:ext cx="3257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100">
                <a:latin typeface="+mn-ea"/>
              </a:rPr>
              <a:t>１</a:t>
            </a:r>
          </a:p>
        </p:txBody>
      </p:sp>
      <p:cxnSp>
        <p:nvCxnSpPr>
          <p:cNvPr id="19" name="直線コネクタ 18">
            <a:extLst>
              <a:ext uri="{FF2B5EF4-FFF2-40B4-BE49-F238E27FC236}">
                <a16:creationId xmlns:a16="http://schemas.microsoft.com/office/drawing/2014/main" id="{EB7089E5-2479-4EB1-B705-EF6C88F700F1}"/>
              </a:ext>
            </a:extLst>
          </p:cNvPr>
          <p:cNvCxnSpPr>
            <a:cxnSpLocks/>
            <a:stCxn id="18" idx="1"/>
          </p:cNvCxnSpPr>
          <p:nvPr/>
        </p:nvCxnSpPr>
        <p:spPr>
          <a:xfrm flipH="1">
            <a:off x="2037263" y="1785570"/>
            <a:ext cx="1138216" cy="648618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コネクタ 20">
            <a:extLst>
              <a:ext uri="{FF2B5EF4-FFF2-40B4-BE49-F238E27FC236}">
                <a16:creationId xmlns:a16="http://schemas.microsoft.com/office/drawing/2014/main" id="{3B4A0E19-5B20-4219-B5B7-EF09954DF4E8}"/>
              </a:ext>
            </a:extLst>
          </p:cNvPr>
          <p:cNvCxnSpPr>
            <a:cxnSpLocks/>
            <a:stCxn id="22" idx="1"/>
          </p:cNvCxnSpPr>
          <p:nvPr/>
        </p:nvCxnSpPr>
        <p:spPr>
          <a:xfrm flipH="1">
            <a:off x="2037265" y="2342145"/>
            <a:ext cx="1138214" cy="625965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3B2F8605-2674-4DA0-B3E5-6895A138517A}"/>
              </a:ext>
            </a:extLst>
          </p:cNvPr>
          <p:cNvSpPr txBox="1"/>
          <p:nvPr/>
        </p:nvSpPr>
        <p:spPr>
          <a:xfrm>
            <a:off x="3175479" y="2211340"/>
            <a:ext cx="325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100">
                <a:latin typeface="+mn-ea"/>
              </a:rPr>
              <a:t>２</a:t>
            </a:r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9211C799-F7BE-4E6A-AF15-00F28E6229EE}"/>
              </a:ext>
            </a:extLst>
          </p:cNvPr>
          <p:cNvSpPr txBox="1"/>
          <p:nvPr/>
        </p:nvSpPr>
        <p:spPr>
          <a:xfrm>
            <a:off x="3175479" y="3850270"/>
            <a:ext cx="325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100">
                <a:latin typeface="+mn-ea"/>
              </a:rPr>
              <a:t>４</a:t>
            </a:r>
          </a:p>
        </p:txBody>
      </p:sp>
      <p:cxnSp>
        <p:nvCxnSpPr>
          <p:cNvPr id="36" name="直線コネクタ 35">
            <a:extLst>
              <a:ext uri="{FF2B5EF4-FFF2-40B4-BE49-F238E27FC236}">
                <a16:creationId xmlns:a16="http://schemas.microsoft.com/office/drawing/2014/main" id="{8112176D-CAA0-4C0B-B2D8-9C1D56561F30}"/>
              </a:ext>
            </a:extLst>
          </p:cNvPr>
          <p:cNvCxnSpPr>
            <a:cxnSpLocks/>
            <a:stCxn id="35" idx="1"/>
          </p:cNvCxnSpPr>
          <p:nvPr/>
        </p:nvCxnSpPr>
        <p:spPr>
          <a:xfrm flipH="1">
            <a:off x="2311879" y="3981075"/>
            <a:ext cx="863600" cy="323507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テキスト ボックス 52">
            <a:extLst>
              <a:ext uri="{FF2B5EF4-FFF2-40B4-BE49-F238E27FC236}">
                <a16:creationId xmlns:a16="http://schemas.microsoft.com/office/drawing/2014/main" id="{6F9A471C-CCC0-493B-B89D-429CD9E767AB}"/>
              </a:ext>
            </a:extLst>
          </p:cNvPr>
          <p:cNvSpPr txBox="1"/>
          <p:nvPr/>
        </p:nvSpPr>
        <p:spPr>
          <a:xfrm>
            <a:off x="3175479" y="3105813"/>
            <a:ext cx="325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100">
                <a:latin typeface="+mn-ea"/>
              </a:rPr>
              <a:t>３</a:t>
            </a:r>
            <a:endParaRPr kumimoji="1" lang="en-US" altLang="ja-JP" sz="1100">
              <a:latin typeface="+mn-ea"/>
            </a:endParaRPr>
          </a:p>
        </p:txBody>
      </p:sp>
      <p:cxnSp>
        <p:nvCxnSpPr>
          <p:cNvPr id="54" name="直線コネクタ 53">
            <a:extLst>
              <a:ext uri="{FF2B5EF4-FFF2-40B4-BE49-F238E27FC236}">
                <a16:creationId xmlns:a16="http://schemas.microsoft.com/office/drawing/2014/main" id="{818F7F9A-7227-4222-9E85-936DB20BB5C2}"/>
              </a:ext>
            </a:extLst>
          </p:cNvPr>
          <p:cNvCxnSpPr>
            <a:cxnSpLocks/>
            <a:stCxn id="53" idx="1"/>
          </p:cNvCxnSpPr>
          <p:nvPr/>
        </p:nvCxnSpPr>
        <p:spPr>
          <a:xfrm flipH="1">
            <a:off x="2511020" y="3236618"/>
            <a:ext cx="664459" cy="288067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テキスト ボックス 55">
            <a:extLst>
              <a:ext uri="{FF2B5EF4-FFF2-40B4-BE49-F238E27FC236}">
                <a16:creationId xmlns:a16="http://schemas.microsoft.com/office/drawing/2014/main" id="{6983F900-4CA9-438D-8338-0A8EC11A2191}"/>
              </a:ext>
            </a:extLst>
          </p:cNvPr>
          <p:cNvSpPr txBox="1"/>
          <p:nvPr/>
        </p:nvSpPr>
        <p:spPr>
          <a:xfrm>
            <a:off x="2511020" y="2154403"/>
            <a:ext cx="420308" cy="20005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ja-JP" sz="700">
                <a:solidFill>
                  <a:schemeClr val="bg1"/>
                </a:solidFill>
                <a:latin typeface="+mn-ea"/>
              </a:rPr>
              <a:t>1</a:t>
            </a:r>
            <a:r>
              <a:rPr lang="ja-JP" altLang="en-US" sz="700">
                <a:solidFill>
                  <a:schemeClr val="bg1"/>
                </a:solidFill>
                <a:latin typeface="+mn-ea"/>
              </a:rPr>
              <a:t>枚目</a:t>
            </a:r>
            <a:endParaRPr lang="en-US" altLang="ja-JP" sz="70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5282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A56A57E1-FFC2-4E3C-8169-E6348A4477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804" y="1012346"/>
            <a:ext cx="2599204" cy="4611017"/>
          </a:xfrm>
          <a:prstGeom prst="rect">
            <a:avLst/>
          </a:prstGeom>
        </p:spPr>
      </p:pic>
      <p:sp>
        <p:nvSpPr>
          <p:cNvPr id="69" name="フッター プレースホルダー 68">
            <a:extLst>
              <a:ext uri="{FF2B5EF4-FFF2-40B4-BE49-F238E27FC236}">
                <a16:creationId xmlns:a16="http://schemas.microsoft.com/office/drawing/2014/main" id="{7C740A08-2F6C-4373-BC05-409A9141B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CONFIDENTIAL</a:t>
            </a:r>
            <a:endParaRPr kumimoji="1" lang="ja-JP" altLang="en-US"/>
          </a:p>
        </p:txBody>
      </p:sp>
      <p:sp>
        <p:nvSpPr>
          <p:cNvPr id="94" name="スライド番号プレースホルダー 69">
            <a:extLst>
              <a:ext uri="{FF2B5EF4-FFF2-40B4-BE49-F238E27FC236}">
                <a16:creationId xmlns:a16="http://schemas.microsoft.com/office/drawing/2014/main" id="{BD6E6C64-4BD6-402F-931D-1270BCBBF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72300" y="6492873"/>
            <a:ext cx="2057400" cy="365125"/>
          </a:xfrm>
        </p:spPr>
        <p:txBody>
          <a:bodyPr/>
          <a:lstStyle/>
          <a:p>
            <a:fld id="{A1D1B427-6BB8-45E6-A1F2-9E04AE67DC91}" type="slidenum">
              <a:rPr kumimoji="1" lang="ja-JP" altLang="en-US" smtClean="0"/>
              <a:t>13</a:t>
            </a:fld>
            <a:endParaRPr kumimoji="1" lang="ja-JP" altLang="en-US"/>
          </a:p>
        </p:txBody>
      </p:sp>
      <p:sp>
        <p:nvSpPr>
          <p:cNvPr id="111" name="テキスト ボックス 110">
            <a:extLst>
              <a:ext uri="{FF2B5EF4-FFF2-40B4-BE49-F238E27FC236}">
                <a16:creationId xmlns:a16="http://schemas.microsoft.com/office/drawing/2014/main" id="{361A595E-C5EF-4D42-86BC-F6906F08CA2D}"/>
              </a:ext>
            </a:extLst>
          </p:cNvPr>
          <p:cNvSpPr txBox="1"/>
          <p:nvPr/>
        </p:nvSpPr>
        <p:spPr>
          <a:xfrm>
            <a:off x="17674" y="108237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b="1">
                <a:latin typeface="+mj-ea"/>
                <a:ea typeface="+mj-ea"/>
              </a:rPr>
              <a:t>■ガチャについて</a:t>
            </a:r>
          </a:p>
        </p:txBody>
      </p: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625F79AE-AB84-411B-97A5-F7063C1C9BD0}"/>
              </a:ext>
            </a:extLst>
          </p:cNvPr>
          <p:cNvSpPr txBox="1"/>
          <p:nvPr/>
        </p:nvSpPr>
        <p:spPr>
          <a:xfrm>
            <a:off x="415419" y="538799"/>
            <a:ext cx="2159566" cy="30777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kumimoji="1" lang="ja-JP" altLang="en-US" sz="1400" b="1">
                <a:latin typeface="+mj-ea"/>
                <a:ea typeface="+mj-ea"/>
              </a:rPr>
              <a:t>●ガチャ確認ダイアログ</a:t>
            </a:r>
            <a:endParaRPr kumimoji="1" lang="en-US" altLang="ja-JP" sz="1400" b="1">
              <a:latin typeface="+mj-ea"/>
              <a:ea typeface="+mj-ea"/>
            </a:endParaRPr>
          </a:p>
        </p:txBody>
      </p:sp>
      <p:graphicFrame>
        <p:nvGraphicFramePr>
          <p:cNvPr id="17" name="表 69">
            <a:extLst>
              <a:ext uri="{FF2B5EF4-FFF2-40B4-BE49-F238E27FC236}">
                <a16:creationId xmlns:a16="http://schemas.microsoft.com/office/drawing/2014/main" id="{FEA0BC3C-4A06-4C2E-A1FB-B7EBAC7448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109631"/>
              </p:ext>
            </p:extLst>
          </p:nvPr>
        </p:nvGraphicFramePr>
        <p:xfrm>
          <a:off x="3912577" y="1129723"/>
          <a:ext cx="5112601" cy="29040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">
                  <a:extLst>
                    <a:ext uri="{9D8B030D-6E8A-4147-A177-3AD203B41FA5}">
                      <a16:colId xmlns:a16="http://schemas.microsoft.com/office/drawing/2014/main" val="152616881"/>
                    </a:ext>
                  </a:extLst>
                </a:gridCol>
                <a:gridCol w="1264334">
                  <a:extLst>
                    <a:ext uri="{9D8B030D-6E8A-4147-A177-3AD203B41FA5}">
                      <a16:colId xmlns:a16="http://schemas.microsoft.com/office/drawing/2014/main" val="1271158917"/>
                    </a:ext>
                  </a:extLst>
                </a:gridCol>
                <a:gridCol w="3436787">
                  <a:extLst>
                    <a:ext uri="{9D8B030D-6E8A-4147-A177-3AD203B41FA5}">
                      <a16:colId xmlns:a16="http://schemas.microsoft.com/office/drawing/2014/main" val="3042100415"/>
                    </a:ext>
                  </a:extLst>
                </a:gridCol>
              </a:tblGrid>
              <a:tr h="246108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>
                          <a:latin typeface="+mn-ea"/>
                          <a:ea typeface="+mn-ea"/>
                        </a:rPr>
                        <a:t>No</a:t>
                      </a:r>
                      <a:endParaRPr kumimoji="1" lang="ja-JP" altLang="en-US" sz="10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項目名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説明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8661590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>
                          <a:latin typeface="+mn-ea"/>
                          <a:ea typeface="+mn-ea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ダイアログ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共通のダイアログを表示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3719238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>
                          <a:latin typeface="+mn-ea"/>
                          <a:ea typeface="+mn-ea"/>
                        </a:rPr>
                        <a:t>2</a:t>
                      </a:r>
                      <a:endParaRPr kumimoji="1" lang="ja-JP" altLang="en-US" sz="10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所持クリスタル数表示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現在所持しているクリスタルを有償、無償で分けて表示させる</a:t>
                      </a:r>
                      <a:endParaRPr kumimoji="1" lang="en-US" altLang="ja-JP" sz="100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4809238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>
                          <a:latin typeface="+mn-ea"/>
                          <a:ea typeface="+mn-ea"/>
                        </a:rPr>
                        <a:t>3</a:t>
                      </a:r>
                      <a:endParaRPr kumimoji="1" lang="ja-JP" altLang="en-US" sz="10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所持チケット数表示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現在所持しているチケット数を表示させる</a:t>
                      </a:r>
                      <a:endParaRPr kumimoji="1" lang="en-US" altLang="ja-JP" sz="100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7123247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>
                          <a:latin typeface="+mn-ea"/>
                          <a:ea typeface="+mn-ea"/>
                        </a:rPr>
                        <a:t>4</a:t>
                      </a:r>
                      <a:endParaRPr kumimoji="1" lang="ja-JP" altLang="en-US" sz="10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チケットガチャボタン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タップでチケットを消費してガチャ演出画面に遷移する。</a:t>
                      </a:r>
                      <a:endParaRPr kumimoji="1" lang="en-US" altLang="ja-JP" sz="1000">
                        <a:latin typeface="+mn-ea"/>
                        <a:ea typeface="+mn-ea"/>
                      </a:endParaRPr>
                    </a:p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チケットがない場合はグレーアウトさせる。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5291617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>
                          <a:latin typeface="+mn-ea"/>
                          <a:ea typeface="+mn-ea"/>
                        </a:rPr>
                        <a:t>5</a:t>
                      </a:r>
                      <a:endParaRPr kumimoji="1" lang="ja-JP" altLang="en-US" sz="10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クリスタルガチャボタン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タップでクリスタルを消費してガチャ演出画面に遷移する。クリスタルが不足している場合はグレーアウトさせる。</a:t>
                      </a:r>
                      <a:endParaRPr kumimoji="1" lang="en-US" altLang="ja-JP" sz="100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0071958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>
                          <a:latin typeface="+mn-ea"/>
                          <a:ea typeface="+mn-ea"/>
                        </a:rPr>
                        <a:t>6</a:t>
                      </a:r>
                      <a:endParaRPr kumimoji="1" lang="ja-JP" altLang="en-US" sz="10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閉じるボタン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タップでダイアログを閉じてガチャトップ画面に戻る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9779676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>
                          <a:latin typeface="+mn-ea"/>
                          <a:ea typeface="+mn-ea"/>
                        </a:rPr>
                        <a:t>7</a:t>
                      </a:r>
                      <a:endParaRPr kumimoji="1" lang="ja-JP" altLang="en-US" sz="10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クリスタル購入ボタン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タップでクリスタル購入画面を表示させる。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4829264"/>
                  </a:ext>
                </a:extLst>
              </a:tr>
            </a:tbl>
          </a:graphicData>
        </a:graphic>
      </p:graphicFrame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3B2F8605-2674-4DA0-B3E5-6895A138517A}"/>
              </a:ext>
            </a:extLst>
          </p:cNvPr>
          <p:cNvSpPr txBox="1"/>
          <p:nvPr/>
        </p:nvSpPr>
        <p:spPr>
          <a:xfrm>
            <a:off x="3175479" y="1857742"/>
            <a:ext cx="325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>
                <a:latin typeface="+mj-ea"/>
                <a:ea typeface="+mj-ea"/>
              </a:rPr>
              <a:t>1</a:t>
            </a:r>
            <a:endParaRPr kumimoji="1" lang="ja-JP" altLang="en-US" sz="1100">
              <a:latin typeface="+mj-ea"/>
              <a:ea typeface="+mj-ea"/>
            </a:endParaRPr>
          </a:p>
        </p:txBody>
      </p:sp>
      <p:cxnSp>
        <p:nvCxnSpPr>
          <p:cNvPr id="23" name="直線コネクタ 22">
            <a:extLst>
              <a:ext uri="{FF2B5EF4-FFF2-40B4-BE49-F238E27FC236}">
                <a16:creationId xmlns:a16="http://schemas.microsoft.com/office/drawing/2014/main" id="{40AABBEC-B6A2-4AED-877F-74E362FC9EFC}"/>
              </a:ext>
            </a:extLst>
          </p:cNvPr>
          <p:cNvCxnSpPr>
            <a:cxnSpLocks/>
            <a:stCxn id="22" idx="1"/>
          </p:cNvCxnSpPr>
          <p:nvPr/>
        </p:nvCxnSpPr>
        <p:spPr>
          <a:xfrm flipH="1">
            <a:off x="2596551" y="1988547"/>
            <a:ext cx="578928" cy="235262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25BCC9CC-1FAA-416D-AB77-A1F12761013F}"/>
              </a:ext>
            </a:extLst>
          </p:cNvPr>
          <p:cNvSpPr txBox="1"/>
          <p:nvPr/>
        </p:nvSpPr>
        <p:spPr>
          <a:xfrm>
            <a:off x="3175479" y="3031167"/>
            <a:ext cx="325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>
                <a:latin typeface="+mj-ea"/>
                <a:ea typeface="+mj-ea"/>
              </a:rPr>
              <a:t>7</a:t>
            </a:r>
            <a:endParaRPr kumimoji="1" lang="ja-JP" altLang="en-US" sz="1100">
              <a:latin typeface="+mj-ea"/>
              <a:ea typeface="+mj-ea"/>
            </a:endParaRPr>
          </a:p>
        </p:txBody>
      </p:sp>
      <p:cxnSp>
        <p:nvCxnSpPr>
          <p:cNvPr id="25" name="直線コネクタ 24">
            <a:extLst>
              <a:ext uri="{FF2B5EF4-FFF2-40B4-BE49-F238E27FC236}">
                <a16:creationId xmlns:a16="http://schemas.microsoft.com/office/drawing/2014/main" id="{BFE56C85-CE53-4D6A-94AC-D9DBEF69B619}"/>
              </a:ext>
            </a:extLst>
          </p:cNvPr>
          <p:cNvCxnSpPr>
            <a:cxnSpLocks/>
            <a:stCxn id="24" idx="1"/>
          </p:cNvCxnSpPr>
          <p:nvPr/>
        </p:nvCxnSpPr>
        <p:spPr>
          <a:xfrm flipH="1">
            <a:off x="2596551" y="3161972"/>
            <a:ext cx="578928" cy="329373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BB714E37-7BBF-46EC-99A1-123632926AB9}"/>
              </a:ext>
            </a:extLst>
          </p:cNvPr>
          <p:cNvSpPr txBox="1"/>
          <p:nvPr/>
        </p:nvSpPr>
        <p:spPr>
          <a:xfrm>
            <a:off x="125386" y="3597302"/>
            <a:ext cx="325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>
                <a:latin typeface="+mj-ea"/>
                <a:ea typeface="+mj-ea"/>
              </a:rPr>
              <a:t>4</a:t>
            </a:r>
            <a:endParaRPr kumimoji="1" lang="ja-JP" altLang="en-US" sz="1100">
              <a:latin typeface="+mj-ea"/>
              <a:ea typeface="+mj-ea"/>
            </a:endParaRPr>
          </a:p>
        </p:txBody>
      </p:sp>
      <p:cxnSp>
        <p:nvCxnSpPr>
          <p:cNvPr id="40" name="直線コネクタ 39">
            <a:extLst>
              <a:ext uri="{FF2B5EF4-FFF2-40B4-BE49-F238E27FC236}">
                <a16:creationId xmlns:a16="http://schemas.microsoft.com/office/drawing/2014/main" id="{2F9ECEC5-DEF9-4A83-BABB-A75FBA856C57}"/>
              </a:ext>
            </a:extLst>
          </p:cNvPr>
          <p:cNvCxnSpPr>
            <a:cxnSpLocks/>
            <a:stCxn id="38" idx="3"/>
          </p:cNvCxnSpPr>
          <p:nvPr/>
        </p:nvCxnSpPr>
        <p:spPr>
          <a:xfrm>
            <a:off x="451116" y="3728107"/>
            <a:ext cx="532295" cy="442103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BE1903D4-7C5A-4F3C-9E0D-3D69273202A5}"/>
              </a:ext>
            </a:extLst>
          </p:cNvPr>
          <p:cNvSpPr txBox="1"/>
          <p:nvPr/>
        </p:nvSpPr>
        <p:spPr>
          <a:xfrm>
            <a:off x="3175479" y="3699823"/>
            <a:ext cx="325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>
                <a:latin typeface="+mj-ea"/>
                <a:ea typeface="+mj-ea"/>
              </a:rPr>
              <a:t>5</a:t>
            </a:r>
            <a:endParaRPr kumimoji="1" lang="ja-JP" altLang="en-US" sz="1100">
              <a:latin typeface="+mj-ea"/>
              <a:ea typeface="+mj-ea"/>
            </a:endParaRPr>
          </a:p>
        </p:txBody>
      </p:sp>
      <p:cxnSp>
        <p:nvCxnSpPr>
          <p:cNvPr id="46" name="直線コネクタ 45">
            <a:extLst>
              <a:ext uri="{FF2B5EF4-FFF2-40B4-BE49-F238E27FC236}">
                <a16:creationId xmlns:a16="http://schemas.microsoft.com/office/drawing/2014/main" id="{24371CEF-8B01-423F-AA43-AF1E59CD6B51}"/>
              </a:ext>
            </a:extLst>
          </p:cNvPr>
          <p:cNvCxnSpPr>
            <a:cxnSpLocks/>
            <a:stCxn id="45" idx="1"/>
          </p:cNvCxnSpPr>
          <p:nvPr/>
        </p:nvCxnSpPr>
        <p:spPr>
          <a:xfrm flipH="1">
            <a:off x="2493035" y="3830628"/>
            <a:ext cx="682444" cy="261610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テキスト ボックス 52">
            <a:extLst>
              <a:ext uri="{FF2B5EF4-FFF2-40B4-BE49-F238E27FC236}">
                <a16:creationId xmlns:a16="http://schemas.microsoft.com/office/drawing/2014/main" id="{6F9A471C-CCC0-493B-B89D-429CD9E767AB}"/>
              </a:ext>
            </a:extLst>
          </p:cNvPr>
          <p:cNvSpPr txBox="1"/>
          <p:nvPr/>
        </p:nvSpPr>
        <p:spPr>
          <a:xfrm>
            <a:off x="3175479" y="2684266"/>
            <a:ext cx="325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>
                <a:latin typeface="+mj-ea"/>
                <a:ea typeface="+mj-ea"/>
              </a:rPr>
              <a:t>3</a:t>
            </a:r>
          </a:p>
        </p:txBody>
      </p:sp>
      <p:cxnSp>
        <p:nvCxnSpPr>
          <p:cNvPr id="54" name="直線コネクタ 53">
            <a:extLst>
              <a:ext uri="{FF2B5EF4-FFF2-40B4-BE49-F238E27FC236}">
                <a16:creationId xmlns:a16="http://schemas.microsoft.com/office/drawing/2014/main" id="{818F7F9A-7227-4222-9E85-936DB20BB5C2}"/>
              </a:ext>
            </a:extLst>
          </p:cNvPr>
          <p:cNvCxnSpPr>
            <a:cxnSpLocks/>
            <a:stCxn id="53" idx="1"/>
          </p:cNvCxnSpPr>
          <p:nvPr/>
        </p:nvCxnSpPr>
        <p:spPr>
          <a:xfrm flipH="1">
            <a:off x="2432649" y="2815071"/>
            <a:ext cx="742830" cy="312519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D31EE6BC-523F-4F6C-94E4-99133673E3A0}"/>
              </a:ext>
            </a:extLst>
          </p:cNvPr>
          <p:cNvSpPr txBox="1"/>
          <p:nvPr/>
        </p:nvSpPr>
        <p:spPr>
          <a:xfrm>
            <a:off x="3836863" y="4234198"/>
            <a:ext cx="128112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000">
                <a:latin typeface="+mj-ea"/>
                <a:ea typeface="+mj-ea"/>
              </a:rPr>
              <a:t>※1</a:t>
            </a:r>
            <a:r>
              <a:rPr kumimoji="1" lang="ja-JP" altLang="en-US" sz="1000">
                <a:latin typeface="+mj-ea"/>
                <a:ea typeface="+mj-ea"/>
              </a:rPr>
              <a:t>回ガチャの場合</a:t>
            </a:r>
            <a:endParaRPr kumimoji="1" lang="en-US" altLang="ja-JP" sz="1000">
              <a:latin typeface="+mj-ea"/>
              <a:ea typeface="+mj-ea"/>
            </a:endParaRP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FA4CA363-FB4B-47AD-BB0B-CA4A2F2FFC5C}"/>
              </a:ext>
            </a:extLst>
          </p:cNvPr>
          <p:cNvSpPr txBox="1"/>
          <p:nvPr/>
        </p:nvSpPr>
        <p:spPr>
          <a:xfrm>
            <a:off x="126917" y="2858596"/>
            <a:ext cx="325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>
                <a:latin typeface="+mj-ea"/>
                <a:ea typeface="+mj-ea"/>
              </a:rPr>
              <a:t>2</a:t>
            </a:r>
            <a:endParaRPr kumimoji="1" lang="ja-JP" altLang="en-US" sz="1100">
              <a:latin typeface="+mj-ea"/>
              <a:ea typeface="+mj-ea"/>
            </a:endParaRPr>
          </a:p>
        </p:txBody>
      </p:sp>
      <p:cxnSp>
        <p:nvCxnSpPr>
          <p:cNvPr id="27" name="直線コネクタ 26">
            <a:extLst>
              <a:ext uri="{FF2B5EF4-FFF2-40B4-BE49-F238E27FC236}">
                <a16:creationId xmlns:a16="http://schemas.microsoft.com/office/drawing/2014/main" id="{A1C40040-536F-44F8-B5E2-26F9F8BFF4ED}"/>
              </a:ext>
            </a:extLst>
          </p:cNvPr>
          <p:cNvCxnSpPr>
            <a:cxnSpLocks/>
            <a:stCxn id="26" idx="3"/>
          </p:cNvCxnSpPr>
          <p:nvPr/>
        </p:nvCxnSpPr>
        <p:spPr>
          <a:xfrm>
            <a:off x="452647" y="2989401"/>
            <a:ext cx="532295" cy="442103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D7929442-E3DB-465A-8E24-7FC09DFAFDFF}"/>
              </a:ext>
            </a:extLst>
          </p:cNvPr>
          <p:cNvSpPr txBox="1"/>
          <p:nvPr/>
        </p:nvSpPr>
        <p:spPr>
          <a:xfrm>
            <a:off x="3175479" y="4223043"/>
            <a:ext cx="325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>
                <a:latin typeface="+mj-ea"/>
                <a:ea typeface="+mj-ea"/>
              </a:rPr>
              <a:t>6</a:t>
            </a:r>
            <a:endParaRPr kumimoji="1" lang="ja-JP" altLang="en-US" sz="1100">
              <a:latin typeface="+mj-ea"/>
              <a:ea typeface="+mj-ea"/>
            </a:endParaRPr>
          </a:p>
        </p:txBody>
      </p:sp>
      <p:cxnSp>
        <p:nvCxnSpPr>
          <p:cNvPr id="29" name="直線コネクタ 28">
            <a:extLst>
              <a:ext uri="{FF2B5EF4-FFF2-40B4-BE49-F238E27FC236}">
                <a16:creationId xmlns:a16="http://schemas.microsoft.com/office/drawing/2014/main" id="{B366B4A8-B818-4747-856B-192CFA9CB123}"/>
              </a:ext>
            </a:extLst>
          </p:cNvPr>
          <p:cNvCxnSpPr>
            <a:cxnSpLocks/>
            <a:stCxn id="28" idx="1"/>
          </p:cNvCxnSpPr>
          <p:nvPr/>
        </p:nvCxnSpPr>
        <p:spPr>
          <a:xfrm flipH="1">
            <a:off x="2103121" y="4353848"/>
            <a:ext cx="1072358" cy="394753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図 7">
            <a:extLst>
              <a:ext uri="{FF2B5EF4-FFF2-40B4-BE49-F238E27FC236}">
                <a16:creationId xmlns:a16="http://schemas.microsoft.com/office/drawing/2014/main" id="{E721428C-F34A-4D81-A7D2-88DC0DA7C3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937" t="61066" r="14844" b="25344"/>
          <a:stretch/>
        </p:blipFill>
        <p:spPr>
          <a:xfrm>
            <a:off x="3912577" y="4540337"/>
            <a:ext cx="2156057" cy="722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2080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図 36" descr="ブルー, モニター, ブラック, ストリート が含まれている画像&#10;&#10;自動的に生成された説明">
            <a:extLst>
              <a:ext uri="{FF2B5EF4-FFF2-40B4-BE49-F238E27FC236}">
                <a16:creationId xmlns:a16="http://schemas.microsoft.com/office/drawing/2014/main" id="{F1B7611C-CDDA-428B-B65F-EA753CD483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519" y="1198846"/>
            <a:ext cx="2479906" cy="4415280"/>
          </a:xfrm>
          <a:prstGeom prst="rect">
            <a:avLst/>
          </a:prstGeom>
        </p:spPr>
      </p:pic>
      <p:sp>
        <p:nvSpPr>
          <p:cNvPr id="69" name="フッター プレースホルダー 68">
            <a:extLst>
              <a:ext uri="{FF2B5EF4-FFF2-40B4-BE49-F238E27FC236}">
                <a16:creationId xmlns:a16="http://schemas.microsoft.com/office/drawing/2014/main" id="{7C740A08-2F6C-4373-BC05-409A9141B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CONFIDENTIAL</a:t>
            </a:r>
            <a:endParaRPr kumimoji="1" lang="ja-JP" altLang="en-US"/>
          </a:p>
        </p:txBody>
      </p:sp>
      <p:sp>
        <p:nvSpPr>
          <p:cNvPr id="94" name="スライド番号プレースホルダー 69">
            <a:extLst>
              <a:ext uri="{FF2B5EF4-FFF2-40B4-BE49-F238E27FC236}">
                <a16:creationId xmlns:a16="http://schemas.microsoft.com/office/drawing/2014/main" id="{BD6E6C64-4BD6-402F-931D-1270BCBBF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72300" y="6492873"/>
            <a:ext cx="2057400" cy="365125"/>
          </a:xfrm>
        </p:spPr>
        <p:txBody>
          <a:bodyPr/>
          <a:lstStyle/>
          <a:p>
            <a:fld id="{A1D1B427-6BB8-45E6-A1F2-9E04AE67DC91}" type="slidenum">
              <a:rPr kumimoji="1" lang="ja-JP" altLang="en-US" smtClean="0"/>
              <a:t>14</a:t>
            </a:fld>
            <a:endParaRPr kumimoji="1" lang="ja-JP" altLang="en-US"/>
          </a:p>
        </p:txBody>
      </p:sp>
      <p:sp>
        <p:nvSpPr>
          <p:cNvPr id="111" name="テキスト ボックス 110">
            <a:extLst>
              <a:ext uri="{FF2B5EF4-FFF2-40B4-BE49-F238E27FC236}">
                <a16:creationId xmlns:a16="http://schemas.microsoft.com/office/drawing/2014/main" id="{361A595E-C5EF-4D42-86BC-F6906F08CA2D}"/>
              </a:ext>
            </a:extLst>
          </p:cNvPr>
          <p:cNvSpPr txBox="1"/>
          <p:nvPr/>
        </p:nvSpPr>
        <p:spPr>
          <a:xfrm>
            <a:off x="17674" y="108237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b="1">
                <a:latin typeface="+mj-ea"/>
                <a:ea typeface="+mj-ea"/>
              </a:rPr>
              <a:t>■ガチャについて</a:t>
            </a:r>
          </a:p>
        </p:txBody>
      </p: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625F79AE-AB84-411B-97A5-F7063C1C9BD0}"/>
              </a:ext>
            </a:extLst>
          </p:cNvPr>
          <p:cNvSpPr txBox="1"/>
          <p:nvPr/>
        </p:nvSpPr>
        <p:spPr>
          <a:xfrm>
            <a:off x="415419" y="538799"/>
            <a:ext cx="2159566" cy="30777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kumimoji="1" lang="ja-JP" altLang="en-US" sz="1400" b="1">
                <a:latin typeface="+mj-ea"/>
                <a:ea typeface="+mj-ea"/>
              </a:rPr>
              <a:t>●ガチャ詳細ダイアログ</a:t>
            </a:r>
            <a:endParaRPr kumimoji="1" lang="en-US" altLang="ja-JP" sz="1400" b="1">
              <a:latin typeface="+mj-ea"/>
              <a:ea typeface="+mj-ea"/>
            </a:endParaRPr>
          </a:p>
        </p:txBody>
      </p:sp>
      <p:graphicFrame>
        <p:nvGraphicFramePr>
          <p:cNvPr id="17" name="表 69">
            <a:extLst>
              <a:ext uri="{FF2B5EF4-FFF2-40B4-BE49-F238E27FC236}">
                <a16:creationId xmlns:a16="http://schemas.microsoft.com/office/drawing/2014/main" id="{FEA0BC3C-4A06-4C2E-A1FB-B7EBAC7448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3180212"/>
              </p:ext>
            </p:extLst>
          </p:nvPr>
        </p:nvGraphicFramePr>
        <p:xfrm>
          <a:off x="3712552" y="1200656"/>
          <a:ext cx="5112601" cy="11666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">
                  <a:extLst>
                    <a:ext uri="{9D8B030D-6E8A-4147-A177-3AD203B41FA5}">
                      <a16:colId xmlns:a16="http://schemas.microsoft.com/office/drawing/2014/main" val="152616881"/>
                    </a:ext>
                  </a:extLst>
                </a:gridCol>
                <a:gridCol w="1264334">
                  <a:extLst>
                    <a:ext uri="{9D8B030D-6E8A-4147-A177-3AD203B41FA5}">
                      <a16:colId xmlns:a16="http://schemas.microsoft.com/office/drawing/2014/main" val="1271158917"/>
                    </a:ext>
                  </a:extLst>
                </a:gridCol>
                <a:gridCol w="3436787">
                  <a:extLst>
                    <a:ext uri="{9D8B030D-6E8A-4147-A177-3AD203B41FA5}">
                      <a16:colId xmlns:a16="http://schemas.microsoft.com/office/drawing/2014/main" val="3042100415"/>
                    </a:ext>
                  </a:extLst>
                </a:gridCol>
              </a:tblGrid>
              <a:tr h="246108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dirty="0">
                          <a:latin typeface="+mn-ea"/>
                          <a:ea typeface="+mn-ea"/>
                        </a:rPr>
                        <a:t>No</a:t>
                      </a:r>
                      <a:endParaRPr kumimoji="1" lang="ja-JP" altLang="en-US" sz="10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項目名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説明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8661590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dirty="0">
                          <a:latin typeface="+mn-ea"/>
                          <a:ea typeface="+mn-ea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ダイアログ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共通のダイアログを表示させる。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3719238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dirty="0">
                          <a:latin typeface="+mn-ea"/>
                          <a:ea typeface="+mn-ea"/>
                        </a:rPr>
                        <a:t>2</a:t>
                      </a:r>
                      <a:endParaRPr kumimoji="1" lang="ja-JP" altLang="en-US" sz="10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000" b="0" i="0" kern="1200" dirty="0">
                          <a:solidFill>
                            <a:schemeClr val="dk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WebView</a:t>
                      </a:r>
                    </a:p>
                    <a:p>
                      <a:r>
                        <a:rPr kumimoji="1" lang="ja-JP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表示領域</a:t>
                      </a:r>
                      <a:endParaRPr kumimoji="1" lang="ja-JP" altLang="en-US" sz="10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000" b="0" i="0" kern="1200" dirty="0">
                          <a:solidFill>
                            <a:schemeClr val="dk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WebView</a:t>
                      </a:r>
                      <a:r>
                        <a:rPr kumimoji="1" lang="ja-JP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で表示させる領域</a:t>
                      </a:r>
                      <a:endParaRPr kumimoji="1" lang="en-US" altLang="ja-JP" sz="1000" b="0" i="0" kern="1200" dirty="0">
                        <a:solidFill>
                          <a:schemeClr val="dk1"/>
                        </a:solidFill>
                        <a:effectLst/>
                        <a:latin typeface="+mj-ea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3109579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dirty="0">
                          <a:latin typeface="+mn-ea"/>
                          <a:ea typeface="+mn-ea"/>
                        </a:rPr>
                        <a:t>3</a:t>
                      </a:r>
                      <a:endParaRPr kumimoji="1" lang="ja-JP" altLang="en-US" sz="10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 dirty="0">
                          <a:latin typeface="+mn-ea"/>
                          <a:ea typeface="+mn-ea"/>
                        </a:rPr>
                        <a:t>閉じるボタン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 dirty="0">
                          <a:latin typeface="+mn-ea"/>
                          <a:ea typeface="+mn-ea"/>
                        </a:rPr>
                        <a:t>タップでダイアログを消し、ガチャトップ画面に戻る。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4809238"/>
                  </a:ext>
                </a:extLst>
              </a:tr>
            </a:tbl>
          </a:graphicData>
        </a:graphic>
      </p:graphicFrame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F52C5553-4F26-47EC-AE77-264FC44A6155}"/>
              </a:ext>
            </a:extLst>
          </p:cNvPr>
          <p:cNvSpPr txBox="1"/>
          <p:nvPr/>
        </p:nvSpPr>
        <p:spPr>
          <a:xfrm>
            <a:off x="3164137" y="1677395"/>
            <a:ext cx="325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100">
                <a:latin typeface="+mj-ea"/>
                <a:ea typeface="+mj-ea"/>
              </a:rPr>
              <a:t>１</a:t>
            </a:r>
          </a:p>
        </p:txBody>
      </p:sp>
      <p:cxnSp>
        <p:nvCxnSpPr>
          <p:cNvPr id="21" name="直線コネクタ 20">
            <a:extLst>
              <a:ext uri="{FF2B5EF4-FFF2-40B4-BE49-F238E27FC236}">
                <a16:creationId xmlns:a16="http://schemas.microsoft.com/office/drawing/2014/main" id="{3B4A0E19-5B20-4219-B5B7-EF09954DF4E8}"/>
              </a:ext>
            </a:extLst>
          </p:cNvPr>
          <p:cNvCxnSpPr>
            <a:cxnSpLocks/>
            <a:stCxn id="20" idx="1"/>
          </p:cNvCxnSpPr>
          <p:nvPr/>
        </p:nvCxnSpPr>
        <p:spPr>
          <a:xfrm flipH="1">
            <a:off x="2484408" y="1808200"/>
            <a:ext cx="679729" cy="347505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3B2F8605-2674-4DA0-B3E5-6895A138517A}"/>
              </a:ext>
            </a:extLst>
          </p:cNvPr>
          <p:cNvSpPr txBox="1"/>
          <p:nvPr/>
        </p:nvSpPr>
        <p:spPr>
          <a:xfrm>
            <a:off x="3164137" y="2107266"/>
            <a:ext cx="325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>
                <a:latin typeface="+mj-ea"/>
                <a:ea typeface="+mj-ea"/>
              </a:rPr>
              <a:t>2</a:t>
            </a:r>
            <a:endParaRPr kumimoji="1" lang="ja-JP" altLang="en-US" sz="1100">
              <a:latin typeface="+mj-ea"/>
              <a:ea typeface="+mj-ea"/>
            </a:endParaRPr>
          </a:p>
        </p:txBody>
      </p:sp>
      <p:cxnSp>
        <p:nvCxnSpPr>
          <p:cNvPr id="23" name="直線コネクタ 22">
            <a:extLst>
              <a:ext uri="{FF2B5EF4-FFF2-40B4-BE49-F238E27FC236}">
                <a16:creationId xmlns:a16="http://schemas.microsoft.com/office/drawing/2014/main" id="{40AABBEC-B6A2-4AED-877F-74E362FC9EFC}"/>
              </a:ext>
            </a:extLst>
          </p:cNvPr>
          <p:cNvCxnSpPr>
            <a:cxnSpLocks/>
            <a:stCxn id="22" idx="1"/>
          </p:cNvCxnSpPr>
          <p:nvPr/>
        </p:nvCxnSpPr>
        <p:spPr>
          <a:xfrm flipH="1">
            <a:off x="2484408" y="2238071"/>
            <a:ext cx="679729" cy="336451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BE1903D4-7C5A-4F3C-9E0D-3D69273202A5}"/>
              </a:ext>
            </a:extLst>
          </p:cNvPr>
          <p:cNvSpPr txBox="1"/>
          <p:nvPr/>
        </p:nvSpPr>
        <p:spPr>
          <a:xfrm>
            <a:off x="3164137" y="4315588"/>
            <a:ext cx="325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 dirty="0">
                <a:latin typeface="+mj-ea"/>
                <a:ea typeface="+mj-ea"/>
              </a:rPr>
              <a:t>3</a:t>
            </a:r>
            <a:endParaRPr kumimoji="1" lang="ja-JP" altLang="en-US" sz="1100" dirty="0">
              <a:latin typeface="+mj-ea"/>
              <a:ea typeface="+mj-ea"/>
            </a:endParaRPr>
          </a:p>
        </p:txBody>
      </p:sp>
      <p:cxnSp>
        <p:nvCxnSpPr>
          <p:cNvPr id="46" name="直線コネクタ 45">
            <a:extLst>
              <a:ext uri="{FF2B5EF4-FFF2-40B4-BE49-F238E27FC236}">
                <a16:creationId xmlns:a16="http://schemas.microsoft.com/office/drawing/2014/main" id="{24371CEF-8B01-423F-AA43-AF1E59CD6B51}"/>
              </a:ext>
            </a:extLst>
          </p:cNvPr>
          <p:cNvCxnSpPr>
            <a:cxnSpLocks/>
            <a:stCxn id="45" idx="1"/>
          </p:cNvCxnSpPr>
          <p:nvPr/>
        </p:nvCxnSpPr>
        <p:spPr>
          <a:xfrm flipH="1">
            <a:off x="2182483" y="4446393"/>
            <a:ext cx="981654" cy="404106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B96CA9E7-7695-48D5-929B-93BE45EEEB64}"/>
              </a:ext>
            </a:extLst>
          </p:cNvPr>
          <p:cNvSpPr/>
          <p:nvPr/>
        </p:nvSpPr>
        <p:spPr>
          <a:xfrm>
            <a:off x="1044093" y="2351913"/>
            <a:ext cx="1538360" cy="2029078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bg1"/>
                </a:solidFill>
                <a:latin typeface="+mj-ea"/>
                <a:ea typeface="+mj-ea"/>
              </a:rPr>
              <a:t>WebView</a:t>
            </a:r>
          </a:p>
          <a:p>
            <a:pPr algn="ctr"/>
            <a:r>
              <a:rPr kumimoji="1" lang="ja-JP" altLang="en-US" dirty="0">
                <a:solidFill>
                  <a:schemeClr val="bg1"/>
                </a:solidFill>
                <a:latin typeface="+mj-ea"/>
                <a:ea typeface="+mj-ea"/>
              </a:rPr>
              <a:t>表示領域</a:t>
            </a:r>
          </a:p>
          <a:p>
            <a:pPr algn="ctr"/>
            <a:endParaRPr kumimoji="1" lang="ja-JP" altLang="en-US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6340658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5E8A1027-A83C-4F68-9EE0-E1D5BE0ACB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364" y="1198847"/>
            <a:ext cx="2506935" cy="4460308"/>
          </a:xfrm>
          <a:prstGeom prst="rect">
            <a:avLst/>
          </a:prstGeom>
        </p:spPr>
      </p:pic>
      <p:sp>
        <p:nvSpPr>
          <p:cNvPr id="69" name="フッター プレースホルダー 68">
            <a:extLst>
              <a:ext uri="{FF2B5EF4-FFF2-40B4-BE49-F238E27FC236}">
                <a16:creationId xmlns:a16="http://schemas.microsoft.com/office/drawing/2014/main" id="{7C740A08-2F6C-4373-BC05-409A9141B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CONFIDENTIAL</a:t>
            </a:r>
            <a:endParaRPr kumimoji="1" lang="ja-JP" altLang="en-US"/>
          </a:p>
        </p:txBody>
      </p:sp>
      <p:sp>
        <p:nvSpPr>
          <p:cNvPr id="94" name="スライド番号プレースホルダー 69">
            <a:extLst>
              <a:ext uri="{FF2B5EF4-FFF2-40B4-BE49-F238E27FC236}">
                <a16:creationId xmlns:a16="http://schemas.microsoft.com/office/drawing/2014/main" id="{BD6E6C64-4BD6-402F-931D-1270BCBBF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72300" y="6492873"/>
            <a:ext cx="2057400" cy="365125"/>
          </a:xfrm>
        </p:spPr>
        <p:txBody>
          <a:bodyPr/>
          <a:lstStyle/>
          <a:p>
            <a:fld id="{A1D1B427-6BB8-45E6-A1F2-9E04AE67DC91}" type="slidenum">
              <a:rPr kumimoji="1" lang="ja-JP" altLang="en-US" smtClean="0"/>
              <a:t>15</a:t>
            </a:fld>
            <a:endParaRPr kumimoji="1" lang="ja-JP" altLang="en-US"/>
          </a:p>
        </p:txBody>
      </p:sp>
      <p:sp>
        <p:nvSpPr>
          <p:cNvPr id="111" name="テキスト ボックス 110">
            <a:extLst>
              <a:ext uri="{FF2B5EF4-FFF2-40B4-BE49-F238E27FC236}">
                <a16:creationId xmlns:a16="http://schemas.microsoft.com/office/drawing/2014/main" id="{361A595E-C5EF-4D42-86BC-F6906F08CA2D}"/>
              </a:ext>
            </a:extLst>
          </p:cNvPr>
          <p:cNvSpPr txBox="1"/>
          <p:nvPr/>
        </p:nvSpPr>
        <p:spPr>
          <a:xfrm>
            <a:off x="17674" y="108237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b="1">
                <a:latin typeface="+mn-ea"/>
              </a:rPr>
              <a:t>■ガチャについて</a:t>
            </a:r>
          </a:p>
        </p:txBody>
      </p: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625F79AE-AB84-411B-97A5-F7063C1C9BD0}"/>
              </a:ext>
            </a:extLst>
          </p:cNvPr>
          <p:cNvSpPr txBox="1"/>
          <p:nvPr/>
        </p:nvSpPr>
        <p:spPr>
          <a:xfrm>
            <a:off x="415419" y="538799"/>
            <a:ext cx="4378122" cy="30777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kumimoji="1" lang="ja-JP" altLang="en-US" sz="1400" b="1">
                <a:latin typeface="+mn-ea"/>
              </a:rPr>
              <a:t>●ガチャスタンプ押印画面　</a:t>
            </a:r>
            <a:r>
              <a:rPr kumimoji="1" lang="en-US" altLang="ja-JP" sz="1400" b="1">
                <a:latin typeface="+mn-ea"/>
              </a:rPr>
              <a:t>※</a:t>
            </a:r>
            <a:r>
              <a:rPr kumimoji="1" lang="ja-JP" altLang="en-US" sz="1400" b="1">
                <a:latin typeface="+mn-ea"/>
              </a:rPr>
              <a:t>クリスタル</a:t>
            </a:r>
            <a:r>
              <a:rPr kumimoji="1" lang="en-US" altLang="ja-JP" sz="1400" b="1">
                <a:latin typeface="+mn-ea"/>
              </a:rPr>
              <a:t>10</a:t>
            </a:r>
            <a:r>
              <a:rPr kumimoji="1" lang="ja-JP" altLang="en-US" sz="1400" b="1">
                <a:latin typeface="+mn-ea"/>
              </a:rPr>
              <a:t>連のみ</a:t>
            </a:r>
            <a:endParaRPr kumimoji="1" lang="en-US" altLang="ja-JP" sz="1400" b="1">
              <a:latin typeface="+mn-ea"/>
            </a:endParaRPr>
          </a:p>
        </p:txBody>
      </p:sp>
      <p:graphicFrame>
        <p:nvGraphicFramePr>
          <p:cNvPr id="17" name="表 69">
            <a:extLst>
              <a:ext uri="{FF2B5EF4-FFF2-40B4-BE49-F238E27FC236}">
                <a16:creationId xmlns:a16="http://schemas.microsoft.com/office/drawing/2014/main" id="{FEA0BC3C-4A06-4C2E-A1FB-B7EBAC7448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3168723"/>
              </p:ext>
            </p:extLst>
          </p:nvPr>
        </p:nvGraphicFramePr>
        <p:xfrm>
          <a:off x="3912577" y="1129723"/>
          <a:ext cx="5112601" cy="17229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">
                  <a:extLst>
                    <a:ext uri="{9D8B030D-6E8A-4147-A177-3AD203B41FA5}">
                      <a16:colId xmlns:a16="http://schemas.microsoft.com/office/drawing/2014/main" val="152616881"/>
                    </a:ext>
                  </a:extLst>
                </a:gridCol>
                <a:gridCol w="1264334">
                  <a:extLst>
                    <a:ext uri="{9D8B030D-6E8A-4147-A177-3AD203B41FA5}">
                      <a16:colId xmlns:a16="http://schemas.microsoft.com/office/drawing/2014/main" val="1271158917"/>
                    </a:ext>
                  </a:extLst>
                </a:gridCol>
                <a:gridCol w="3436787">
                  <a:extLst>
                    <a:ext uri="{9D8B030D-6E8A-4147-A177-3AD203B41FA5}">
                      <a16:colId xmlns:a16="http://schemas.microsoft.com/office/drawing/2014/main" val="3042100415"/>
                    </a:ext>
                  </a:extLst>
                </a:gridCol>
              </a:tblGrid>
              <a:tr h="246108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>
                          <a:latin typeface="+mn-ea"/>
                          <a:ea typeface="+mn-ea"/>
                        </a:rPr>
                        <a:t>No</a:t>
                      </a:r>
                      <a:endParaRPr kumimoji="1" lang="ja-JP" altLang="en-US" sz="10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項目名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説明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8661590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>
                          <a:latin typeface="+mn-ea"/>
                          <a:ea typeface="+mn-ea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スタンプカード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共通のダイアログを表示させる。</a:t>
                      </a:r>
                      <a:endParaRPr kumimoji="1" lang="en-US" altLang="ja-JP" sz="1000">
                        <a:latin typeface="+mn-ea"/>
                        <a:ea typeface="+mn-ea"/>
                      </a:endParaRPr>
                    </a:p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スタンプを押す演出はしない想定。</a:t>
                      </a:r>
                      <a:endParaRPr kumimoji="1" lang="en-US" altLang="ja-JP" sz="1000">
                        <a:latin typeface="+mn-ea"/>
                        <a:ea typeface="+mn-ea"/>
                      </a:endParaRPr>
                    </a:p>
                    <a:p>
                      <a:r>
                        <a:rPr kumimoji="1" lang="ja-JP" altLang="en-US" sz="105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タップで共通の説明ウィンドウを表示させる。</a:t>
                      </a:r>
                      <a:endParaRPr kumimoji="1" lang="ja-JP" altLang="en-US" sz="1600" b="0" i="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3719238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>
                          <a:latin typeface="+mn-ea"/>
                          <a:ea typeface="+mn-ea"/>
                        </a:rPr>
                        <a:t>2</a:t>
                      </a:r>
                      <a:endParaRPr kumimoji="1" lang="ja-JP" altLang="en-US" sz="10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背景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ガチャの演出画面に半透明のマスクをかけて表示させる。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3109579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>
                          <a:latin typeface="+mn-ea"/>
                          <a:ea typeface="+mn-ea"/>
                        </a:rPr>
                        <a:t>3</a:t>
                      </a:r>
                      <a:endParaRPr kumimoji="1" lang="ja-JP" altLang="en-US" sz="10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獲得アイテム</a:t>
                      </a:r>
                      <a:endParaRPr kumimoji="1" lang="en-US" altLang="ja-JP" sz="1000">
                        <a:latin typeface="+mn-ea"/>
                        <a:ea typeface="+mn-ea"/>
                      </a:endParaRPr>
                    </a:p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ダイアログ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スタンプが押された箇所のアイテムを表示させる。</a:t>
                      </a:r>
                      <a:endParaRPr kumimoji="1" lang="en-US" altLang="ja-JP" sz="1000">
                        <a:latin typeface="+mn-ea"/>
                        <a:ea typeface="+mn-ea"/>
                      </a:endParaRPr>
                    </a:p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入手アイテムはプレゼントボックスへ送る。</a:t>
                      </a:r>
                      <a:endParaRPr kumimoji="1" lang="en-US" altLang="ja-JP" sz="100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4809238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>
                          <a:latin typeface="+mn-ea"/>
                          <a:ea typeface="+mn-ea"/>
                        </a:rPr>
                        <a:t>4</a:t>
                      </a:r>
                      <a:endParaRPr kumimoji="1" lang="ja-JP" altLang="en-US" sz="10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はいボタン</a:t>
                      </a:r>
                      <a:endParaRPr kumimoji="1" lang="en-US" altLang="ja-JP" sz="10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タップでガチャ結果一覧画面に遷移する。</a:t>
                      </a:r>
                      <a:endParaRPr kumimoji="1" lang="en-US" altLang="ja-JP" sz="100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7123247"/>
                  </a:ext>
                </a:extLst>
              </a:tr>
            </a:tbl>
          </a:graphicData>
        </a:graphic>
      </p:graphicFrame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F52C5553-4F26-47EC-AE77-264FC44A6155}"/>
              </a:ext>
            </a:extLst>
          </p:cNvPr>
          <p:cNvSpPr txBox="1"/>
          <p:nvPr/>
        </p:nvSpPr>
        <p:spPr>
          <a:xfrm>
            <a:off x="3164137" y="1677395"/>
            <a:ext cx="325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100">
                <a:latin typeface="+mn-ea"/>
              </a:rPr>
              <a:t>１</a:t>
            </a:r>
          </a:p>
        </p:txBody>
      </p:sp>
      <p:cxnSp>
        <p:nvCxnSpPr>
          <p:cNvPr id="21" name="直線コネクタ 20">
            <a:extLst>
              <a:ext uri="{FF2B5EF4-FFF2-40B4-BE49-F238E27FC236}">
                <a16:creationId xmlns:a16="http://schemas.microsoft.com/office/drawing/2014/main" id="{3B4A0E19-5B20-4219-B5B7-EF09954DF4E8}"/>
              </a:ext>
            </a:extLst>
          </p:cNvPr>
          <p:cNvCxnSpPr>
            <a:cxnSpLocks/>
            <a:stCxn id="20" idx="1"/>
          </p:cNvCxnSpPr>
          <p:nvPr/>
        </p:nvCxnSpPr>
        <p:spPr>
          <a:xfrm flipH="1">
            <a:off x="2657476" y="1808200"/>
            <a:ext cx="506661" cy="308656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3B2F8605-2674-4DA0-B3E5-6895A138517A}"/>
              </a:ext>
            </a:extLst>
          </p:cNvPr>
          <p:cNvSpPr txBox="1"/>
          <p:nvPr/>
        </p:nvSpPr>
        <p:spPr>
          <a:xfrm>
            <a:off x="3164137" y="2452835"/>
            <a:ext cx="325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>
                <a:latin typeface="+mn-ea"/>
              </a:rPr>
              <a:t>2</a:t>
            </a:r>
            <a:endParaRPr kumimoji="1" lang="ja-JP" altLang="en-US" sz="1100">
              <a:latin typeface="+mn-ea"/>
            </a:endParaRPr>
          </a:p>
        </p:txBody>
      </p:sp>
      <p:cxnSp>
        <p:nvCxnSpPr>
          <p:cNvPr id="23" name="直線コネクタ 22">
            <a:extLst>
              <a:ext uri="{FF2B5EF4-FFF2-40B4-BE49-F238E27FC236}">
                <a16:creationId xmlns:a16="http://schemas.microsoft.com/office/drawing/2014/main" id="{40AABBEC-B6A2-4AED-877F-74E362FC9EFC}"/>
              </a:ext>
            </a:extLst>
          </p:cNvPr>
          <p:cNvCxnSpPr>
            <a:cxnSpLocks/>
            <a:stCxn id="22" idx="1"/>
          </p:cNvCxnSpPr>
          <p:nvPr/>
        </p:nvCxnSpPr>
        <p:spPr>
          <a:xfrm flipH="1">
            <a:off x="2887980" y="2583640"/>
            <a:ext cx="276157" cy="147223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9211C799-F7BE-4E6A-AF15-00F28E6229EE}"/>
              </a:ext>
            </a:extLst>
          </p:cNvPr>
          <p:cNvSpPr txBox="1"/>
          <p:nvPr/>
        </p:nvSpPr>
        <p:spPr>
          <a:xfrm>
            <a:off x="3164137" y="3513414"/>
            <a:ext cx="325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>
                <a:latin typeface="+mn-ea"/>
              </a:rPr>
              <a:t>3</a:t>
            </a:r>
            <a:endParaRPr kumimoji="1" lang="ja-JP" altLang="en-US" sz="1100">
              <a:latin typeface="+mn-ea"/>
            </a:endParaRPr>
          </a:p>
        </p:txBody>
      </p:sp>
      <p:cxnSp>
        <p:nvCxnSpPr>
          <p:cNvPr id="36" name="直線コネクタ 35">
            <a:extLst>
              <a:ext uri="{FF2B5EF4-FFF2-40B4-BE49-F238E27FC236}">
                <a16:creationId xmlns:a16="http://schemas.microsoft.com/office/drawing/2014/main" id="{8112176D-CAA0-4C0B-B2D8-9C1D56561F30}"/>
              </a:ext>
            </a:extLst>
          </p:cNvPr>
          <p:cNvCxnSpPr>
            <a:cxnSpLocks/>
            <a:stCxn id="35" idx="1"/>
          </p:cNvCxnSpPr>
          <p:nvPr/>
        </p:nvCxnSpPr>
        <p:spPr>
          <a:xfrm flipH="1">
            <a:off x="2215913" y="3644219"/>
            <a:ext cx="948224" cy="216390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BE1903D4-7C5A-4F3C-9E0D-3D69273202A5}"/>
              </a:ext>
            </a:extLst>
          </p:cNvPr>
          <p:cNvSpPr txBox="1"/>
          <p:nvPr/>
        </p:nvSpPr>
        <p:spPr>
          <a:xfrm>
            <a:off x="3164137" y="4443188"/>
            <a:ext cx="325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>
                <a:latin typeface="+mn-ea"/>
              </a:rPr>
              <a:t>4</a:t>
            </a:r>
            <a:endParaRPr kumimoji="1" lang="ja-JP" altLang="en-US" sz="1100">
              <a:latin typeface="+mn-ea"/>
            </a:endParaRPr>
          </a:p>
        </p:txBody>
      </p:sp>
      <p:cxnSp>
        <p:nvCxnSpPr>
          <p:cNvPr id="46" name="直線コネクタ 45">
            <a:extLst>
              <a:ext uri="{FF2B5EF4-FFF2-40B4-BE49-F238E27FC236}">
                <a16:creationId xmlns:a16="http://schemas.microsoft.com/office/drawing/2014/main" id="{24371CEF-8B01-423F-AA43-AF1E59CD6B51}"/>
              </a:ext>
            </a:extLst>
          </p:cNvPr>
          <p:cNvCxnSpPr>
            <a:cxnSpLocks/>
            <a:stCxn id="45" idx="1"/>
          </p:cNvCxnSpPr>
          <p:nvPr/>
        </p:nvCxnSpPr>
        <p:spPr>
          <a:xfrm flipH="1">
            <a:off x="2065020" y="4573993"/>
            <a:ext cx="1099117" cy="234227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94132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D0247D7D-4837-486A-BE3D-2F1BA9DD67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365" y="1198847"/>
            <a:ext cx="2493569" cy="4415280"/>
          </a:xfrm>
          <a:prstGeom prst="rect">
            <a:avLst/>
          </a:prstGeom>
        </p:spPr>
      </p:pic>
      <p:sp>
        <p:nvSpPr>
          <p:cNvPr id="69" name="フッター プレースホルダー 68">
            <a:extLst>
              <a:ext uri="{FF2B5EF4-FFF2-40B4-BE49-F238E27FC236}">
                <a16:creationId xmlns:a16="http://schemas.microsoft.com/office/drawing/2014/main" id="{7C740A08-2F6C-4373-BC05-409A9141B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CONFIDENTIAL</a:t>
            </a:r>
            <a:endParaRPr kumimoji="1" lang="ja-JP" altLang="en-US"/>
          </a:p>
        </p:txBody>
      </p:sp>
      <p:sp>
        <p:nvSpPr>
          <p:cNvPr id="94" name="スライド番号プレースホルダー 69">
            <a:extLst>
              <a:ext uri="{FF2B5EF4-FFF2-40B4-BE49-F238E27FC236}">
                <a16:creationId xmlns:a16="http://schemas.microsoft.com/office/drawing/2014/main" id="{BD6E6C64-4BD6-402F-931D-1270BCBBF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72300" y="6492873"/>
            <a:ext cx="2057400" cy="365125"/>
          </a:xfrm>
        </p:spPr>
        <p:txBody>
          <a:bodyPr/>
          <a:lstStyle/>
          <a:p>
            <a:fld id="{A1D1B427-6BB8-45E6-A1F2-9E04AE67DC91}" type="slidenum">
              <a:rPr kumimoji="1" lang="ja-JP" altLang="en-US" smtClean="0"/>
              <a:t>16</a:t>
            </a:fld>
            <a:endParaRPr kumimoji="1" lang="ja-JP" altLang="en-US"/>
          </a:p>
        </p:txBody>
      </p:sp>
      <p:sp>
        <p:nvSpPr>
          <p:cNvPr id="111" name="テキスト ボックス 110">
            <a:extLst>
              <a:ext uri="{FF2B5EF4-FFF2-40B4-BE49-F238E27FC236}">
                <a16:creationId xmlns:a16="http://schemas.microsoft.com/office/drawing/2014/main" id="{361A595E-C5EF-4D42-86BC-F6906F08CA2D}"/>
              </a:ext>
            </a:extLst>
          </p:cNvPr>
          <p:cNvSpPr txBox="1"/>
          <p:nvPr/>
        </p:nvSpPr>
        <p:spPr>
          <a:xfrm>
            <a:off x="17674" y="108237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b="1">
                <a:latin typeface="+mn-ea"/>
              </a:rPr>
              <a:t>■ガチャについて</a:t>
            </a:r>
          </a:p>
        </p:txBody>
      </p: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625F79AE-AB84-411B-97A5-F7063C1C9BD0}"/>
              </a:ext>
            </a:extLst>
          </p:cNvPr>
          <p:cNvSpPr txBox="1"/>
          <p:nvPr/>
        </p:nvSpPr>
        <p:spPr>
          <a:xfrm>
            <a:off x="415419" y="538799"/>
            <a:ext cx="1980029" cy="30777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kumimoji="1" lang="ja-JP" altLang="en-US" sz="1400" b="1">
                <a:latin typeface="+mn-ea"/>
              </a:rPr>
              <a:t>●</a:t>
            </a:r>
            <a:r>
              <a:rPr lang="ja-JP" altLang="en-US" sz="1400" b="1">
                <a:latin typeface="+mn-ea"/>
              </a:rPr>
              <a:t>獲得カード表示画面</a:t>
            </a:r>
            <a:endParaRPr lang="en-US" altLang="ja-JP" sz="1400" b="1">
              <a:latin typeface="+mn-ea"/>
            </a:endParaRPr>
          </a:p>
        </p:txBody>
      </p:sp>
      <p:graphicFrame>
        <p:nvGraphicFramePr>
          <p:cNvPr id="17" name="表 69">
            <a:extLst>
              <a:ext uri="{FF2B5EF4-FFF2-40B4-BE49-F238E27FC236}">
                <a16:creationId xmlns:a16="http://schemas.microsoft.com/office/drawing/2014/main" id="{FEA0BC3C-4A06-4C2E-A1FB-B7EBAC7448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6780475"/>
              </p:ext>
            </p:extLst>
          </p:nvPr>
        </p:nvGraphicFramePr>
        <p:xfrm>
          <a:off x="3912577" y="1129723"/>
          <a:ext cx="5112601" cy="11666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">
                  <a:extLst>
                    <a:ext uri="{9D8B030D-6E8A-4147-A177-3AD203B41FA5}">
                      <a16:colId xmlns:a16="http://schemas.microsoft.com/office/drawing/2014/main" val="152616881"/>
                    </a:ext>
                  </a:extLst>
                </a:gridCol>
                <a:gridCol w="1264334">
                  <a:extLst>
                    <a:ext uri="{9D8B030D-6E8A-4147-A177-3AD203B41FA5}">
                      <a16:colId xmlns:a16="http://schemas.microsoft.com/office/drawing/2014/main" val="1271158917"/>
                    </a:ext>
                  </a:extLst>
                </a:gridCol>
                <a:gridCol w="3436787">
                  <a:extLst>
                    <a:ext uri="{9D8B030D-6E8A-4147-A177-3AD203B41FA5}">
                      <a16:colId xmlns:a16="http://schemas.microsoft.com/office/drawing/2014/main" val="3042100415"/>
                    </a:ext>
                  </a:extLst>
                </a:gridCol>
              </a:tblGrid>
              <a:tr h="246108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>
                          <a:latin typeface="+mn-ea"/>
                          <a:ea typeface="+mn-ea"/>
                        </a:rPr>
                        <a:t>No</a:t>
                      </a:r>
                      <a:endParaRPr kumimoji="1" lang="ja-JP" altLang="en-US" sz="10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項目名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説明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8661590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>
                          <a:latin typeface="+mn-ea"/>
                          <a:ea typeface="+mn-ea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000">
                          <a:latin typeface="+mn-ea"/>
                          <a:ea typeface="+mn-ea"/>
                        </a:rPr>
                        <a:t>SKIP</a:t>
                      </a:r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ボタン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タップでガチャ結果一覧画面に遷移する。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3719238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>
                          <a:latin typeface="+mn-ea"/>
                          <a:ea typeface="+mn-ea"/>
                        </a:rPr>
                        <a:t>2</a:t>
                      </a:r>
                      <a:endParaRPr kumimoji="1" lang="ja-JP" altLang="en-US" sz="10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背景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ガチャの演出画面に半透明のマスクをかけて表示させる。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3109579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>
                          <a:latin typeface="+mn-ea"/>
                          <a:ea typeface="+mn-ea"/>
                        </a:rPr>
                        <a:t>3</a:t>
                      </a:r>
                      <a:endParaRPr kumimoji="1" lang="ja-JP" altLang="en-US" sz="10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カード</a:t>
                      </a:r>
                      <a:endParaRPr kumimoji="1" lang="en-US" altLang="ja-JP" sz="10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ガチャで入手したカードを表示させる。</a:t>
                      </a:r>
                      <a:endParaRPr kumimoji="1" lang="en-US" altLang="ja-JP" sz="1000"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初めて入手したカードの場合、</a:t>
                      </a:r>
                      <a:r>
                        <a:rPr kumimoji="1" lang="en-US" altLang="ja-JP" sz="1000">
                          <a:latin typeface="+mn-ea"/>
                          <a:ea typeface="+mn-ea"/>
                        </a:rPr>
                        <a:t>NEW</a:t>
                      </a:r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マークを表示させる。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4809238"/>
                  </a:ext>
                </a:extLst>
              </a:tr>
            </a:tbl>
          </a:graphicData>
        </a:graphic>
      </p:graphicFrame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F52C5553-4F26-47EC-AE77-264FC44A6155}"/>
              </a:ext>
            </a:extLst>
          </p:cNvPr>
          <p:cNvSpPr txBox="1"/>
          <p:nvPr/>
        </p:nvSpPr>
        <p:spPr>
          <a:xfrm>
            <a:off x="3164137" y="1113069"/>
            <a:ext cx="325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100">
                <a:latin typeface="+mn-ea"/>
              </a:rPr>
              <a:t>１</a:t>
            </a:r>
          </a:p>
        </p:txBody>
      </p:sp>
      <p:cxnSp>
        <p:nvCxnSpPr>
          <p:cNvPr id="21" name="直線コネクタ 20">
            <a:extLst>
              <a:ext uri="{FF2B5EF4-FFF2-40B4-BE49-F238E27FC236}">
                <a16:creationId xmlns:a16="http://schemas.microsoft.com/office/drawing/2014/main" id="{3B4A0E19-5B20-4219-B5B7-EF09954DF4E8}"/>
              </a:ext>
            </a:extLst>
          </p:cNvPr>
          <p:cNvCxnSpPr>
            <a:cxnSpLocks/>
            <a:stCxn id="20" idx="1"/>
          </p:cNvCxnSpPr>
          <p:nvPr/>
        </p:nvCxnSpPr>
        <p:spPr>
          <a:xfrm flipH="1">
            <a:off x="2880361" y="1243874"/>
            <a:ext cx="283776" cy="172876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3B2F8605-2674-4DA0-B3E5-6895A138517A}"/>
              </a:ext>
            </a:extLst>
          </p:cNvPr>
          <p:cNvSpPr txBox="1"/>
          <p:nvPr/>
        </p:nvSpPr>
        <p:spPr>
          <a:xfrm>
            <a:off x="3164137" y="2452835"/>
            <a:ext cx="325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>
                <a:latin typeface="+mn-ea"/>
              </a:rPr>
              <a:t>3</a:t>
            </a:r>
            <a:endParaRPr kumimoji="1" lang="ja-JP" altLang="en-US" sz="1100">
              <a:latin typeface="+mn-ea"/>
            </a:endParaRPr>
          </a:p>
        </p:txBody>
      </p:sp>
      <p:cxnSp>
        <p:nvCxnSpPr>
          <p:cNvPr id="23" name="直線コネクタ 22">
            <a:extLst>
              <a:ext uri="{FF2B5EF4-FFF2-40B4-BE49-F238E27FC236}">
                <a16:creationId xmlns:a16="http://schemas.microsoft.com/office/drawing/2014/main" id="{40AABBEC-B6A2-4AED-877F-74E362FC9EFC}"/>
              </a:ext>
            </a:extLst>
          </p:cNvPr>
          <p:cNvCxnSpPr>
            <a:cxnSpLocks/>
            <a:stCxn id="22" idx="1"/>
          </p:cNvCxnSpPr>
          <p:nvPr/>
        </p:nvCxnSpPr>
        <p:spPr>
          <a:xfrm flipH="1">
            <a:off x="2215913" y="2583640"/>
            <a:ext cx="948224" cy="505512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BE1903D4-7C5A-4F3C-9E0D-3D69273202A5}"/>
              </a:ext>
            </a:extLst>
          </p:cNvPr>
          <p:cNvSpPr txBox="1"/>
          <p:nvPr/>
        </p:nvSpPr>
        <p:spPr>
          <a:xfrm>
            <a:off x="3164137" y="1725319"/>
            <a:ext cx="325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>
                <a:latin typeface="+mn-ea"/>
              </a:rPr>
              <a:t>2</a:t>
            </a:r>
            <a:endParaRPr kumimoji="1" lang="ja-JP" altLang="en-US" sz="1100">
              <a:latin typeface="+mn-ea"/>
            </a:endParaRPr>
          </a:p>
        </p:txBody>
      </p:sp>
      <p:cxnSp>
        <p:nvCxnSpPr>
          <p:cNvPr id="46" name="直線コネクタ 45">
            <a:extLst>
              <a:ext uri="{FF2B5EF4-FFF2-40B4-BE49-F238E27FC236}">
                <a16:creationId xmlns:a16="http://schemas.microsoft.com/office/drawing/2014/main" id="{24371CEF-8B01-423F-AA43-AF1E59CD6B51}"/>
              </a:ext>
            </a:extLst>
          </p:cNvPr>
          <p:cNvCxnSpPr>
            <a:cxnSpLocks/>
            <a:stCxn id="45" idx="1"/>
          </p:cNvCxnSpPr>
          <p:nvPr/>
        </p:nvCxnSpPr>
        <p:spPr>
          <a:xfrm flipH="1">
            <a:off x="2880361" y="1856124"/>
            <a:ext cx="283776" cy="222004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39075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0D9D66C7-6C2A-42B1-8F99-E11645FD69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112" y="1198846"/>
            <a:ext cx="2479501" cy="4367561"/>
          </a:xfrm>
          <a:prstGeom prst="rect">
            <a:avLst/>
          </a:prstGeom>
        </p:spPr>
      </p:pic>
      <p:sp>
        <p:nvSpPr>
          <p:cNvPr id="69" name="フッター プレースホルダー 68">
            <a:extLst>
              <a:ext uri="{FF2B5EF4-FFF2-40B4-BE49-F238E27FC236}">
                <a16:creationId xmlns:a16="http://schemas.microsoft.com/office/drawing/2014/main" id="{7C740A08-2F6C-4373-BC05-409A9141B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CONFIDENTIAL</a:t>
            </a:r>
            <a:endParaRPr kumimoji="1" lang="ja-JP" altLang="en-US"/>
          </a:p>
        </p:txBody>
      </p:sp>
      <p:sp>
        <p:nvSpPr>
          <p:cNvPr id="94" name="スライド番号プレースホルダー 69">
            <a:extLst>
              <a:ext uri="{FF2B5EF4-FFF2-40B4-BE49-F238E27FC236}">
                <a16:creationId xmlns:a16="http://schemas.microsoft.com/office/drawing/2014/main" id="{BD6E6C64-4BD6-402F-931D-1270BCBBF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72300" y="6492873"/>
            <a:ext cx="2057400" cy="365125"/>
          </a:xfrm>
        </p:spPr>
        <p:txBody>
          <a:bodyPr/>
          <a:lstStyle/>
          <a:p>
            <a:fld id="{A1D1B427-6BB8-45E6-A1F2-9E04AE67DC91}" type="slidenum">
              <a:rPr kumimoji="1" lang="ja-JP" altLang="en-US" smtClean="0"/>
              <a:t>17</a:t>
            </a:fld>
            <a:endParaRPr kumimoji="1" lang="ja-JP" altLang="en-US"/>
          </a:p>
        </p:txBody>
      </p:sp>
      <p:sp>
        <p:nvSpPr>
          <p:cNvPr id="111" name="テキスト ボックス 110">
            <a:extLst>
              <a:ext uri="{FF2B5EF4-FFF2-40B4-BE49-F238E27FC236}">
                <a16:creationId xmlns:a16="http://schemas.microsoft.com/office/drawing/2014/main" id="{361A595E-C5EF-4D42-86BC-F6906F08CA2D}"/>
              </a:ext>
            </a:extLst>
          </p:cNvPr>
          <p:cNvSpPr txBox="1"/>
          <p:nvPr/>
        </p:nvSpPr>
        <p:spPr>
          <a:xfrm>
            <a:off x="17674" y="108237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b="1">
                <a:latin typeface="+mn-ea"/>
              </a:rPr>
              <a:t>■ガチャについて</a:t>
            </a:r>
          </a:p>
        </p:txBody>
      </p: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625F79AE-AB84-411B-97A5-F7063C1C9BD0}"/>
              </a:ext>
            </a:extLst>
          </p:cNvPr>
          <p:cNvSpPr txBox="1"/>
          <p:nvPr/>
        </p:nvSpPr>
        <p:spPr>
          <a:xfrm>
            <a:off x="415419" y="538799"/>
            <a:ext cx="1980029" cy="30777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kumimoji="1" lang="ja-JP" altLang="en-US" sz="1400" b="1">
                <a:latin typeface="+mn-ea"/>
              </a:rPr>
              <a:t>●ガチャ結果一覧画面</a:t>
            </a:r>
            <a:endParaRPr kumimoji="1" lang="en-US" altLang="ja-JP" sz="1400" b="1">
              <a:latin typeface="+mn-ea"/>
            </a:endParaRPr>
          </a:p>
        </p:txBody>
      </p:sp>
      <p:graphicFrame>
        <p:nvGraphicFramePr>
          <p:cNvPr id="17" name="表 69">
            <a:extLst>
              <a:ext uri="{FF2B5EF4-FFF2-40B4-BE49-F238E27FC236}">
                <a16:creationId xmlns:a16="http://schemas.microsoft.com/office/drawing/2014/main" id="{FEA0BC3C-4A06-4C2E-A1FB-B7EBAC7448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3214862"/>
              </p:ext>
            </p:extLst>
          </p:nvPr>
        </p:nvGraphicFramePr>
        <p:xfrm>
          <a:off x="3912577" y="1129723"/>
          <a:ext cx="5112601" cy="17153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">
                  <a:extLst>
                    <a:ext uri="{9D8B030D-6E8A-4147-A177-3AD203B41FA5}">
                      <a16:colId xmlns:a16="http://schemas.microsoft.com/office/drawing/2014/main" val="152616881"/>
                    </a:ext>
                  </a:extLst>
                </a:gridCol>
                <a:gridCol w="1264334">
                  <a:extLst>
                    <a:ext uri="{9D8B030D-6E8A-4147-A177-3AD203B41FA5}">
                      <a16:colId xmlns:a16="http://schemas.microsoft.com/office/drawing/2014/main" val="1271158917"/>
                    </a:ext>
                  </a:extLst>
                </a:gridCol>
                <a:gridCol w="3436787">
                  <a:extLst>
                    <a:ext uri="{9D8B030D-6E8A-4147-A177-3AD203B41FA5}">
                      <a16:colId xmlns:a16="http://schemas.microsoft.com/office/drawing/2014/main" val="3042100415"/>
                    </a:ext>
                  </a:extLst>
                </a:gridCol>
              </a:tblGrid>
              <a:tr h="246108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>
                          <a:latin typeface="+mn-ea"/>
                          <a:ea typeface="+mn-ea"/>
                        </a:rPr>
                        <a:t>No</a:t>
                      </a:r>
                      <a:endParaRPr kumimoji="1" lang="ja-JP" altLang="en-US" sz="10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項目名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説明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8661590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>
                          <a:latin typeface="+mn-ea"/>
                          <a:ea typeface="+mn-ea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背景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ガチャの演出画面に半透明のマスクをかけて表示させる。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3719238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>
                          <a:latin typeface="+mn-ea"/>
                          <a:ea typeface="+mn-ea"/>
                        </a:rPr>
                        <a:t>2</a:t>
                      </a:r>
                      <a:endParaRPr kumimoji="1" lang="ja-JP" altLang="en-US" sz="10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カード</a:t>
                      </a:r>
                      <a:endParaRPr kumimoji="1" lang="en-US" altLang="ja-JP" sz="10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ガチャで入手したカードを表示させる。</a:t>
                      </a:r>
                      <a:endParaRPr kumimoji="1" lang="en-US" altLang="ja-JP" sz="1000"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初めて入手したカードの場合、</a:t>
                      </a:r>
                      <a:r>
                        <a:rPr kumimoji="1" lang="en-US" altLang="ja-JP" sz="1000">
                          <a:latin typeface="+mn-ea"/>
                          <a:ea typeface="+mn-ea"/>
                        </a:rPr>
                        <a:t>NEW</a:t>
                      </a:r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マークを表示させる。</a:t>
                      </a:r>
                      <a:endParaRPr kumimoji="1" lang="en-US" altLang="ja-JP" sz="1000"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0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タップで</a:t>
                      </a:r>
                      <a:r>
                        <a:rPr kumimoji="1" lang="en-US" altLang="ja-JP" sz="10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</a:t>
                      </a:r>
                      <a:r>
                        <a:rPr kumimoji="1" lang="ja-JP" altLang="en-US" sz="10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カードの詳細画面に遷移させる。</a:t>
                      </a:r>
                      <a:endParaRPr kumimoji="1" lang="en-US" altLang="ja-JP" sz="1600" b="0" i="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7123247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>
                          <a:latin typeface="+mn-ea"/>
                          <a:ea typeface="+mn-ea"/>
                        </a:rPr>
                        <a:t>3</a:t>
                      </a:r>
                      <a:endParaRPr kumimoji="1" lang="ja-JP" altLang="en-US" sz="10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もう</a:t>
                      </a:r>
                      <a:r>
                        <a:rPr kumimoji="1" lang="en-US" altLang="ja-JP" sz="1000">
                          <a:latin typeface="+mn-ea"/>
                          <a:ea typeface="+mn-ea"/>
                        </a:rPr>
                        <a:t>1</a:t>
                      </a:r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回ひく</a:t>
                      </a:r>
                      <a:endParaRPr kumimoji="1" lang="en-US" altLang="ja-JP" sz="1000">
                        <a:latin typeface="+mn-ea"/>
                        <a:ea typeface="+mn-ea"/>
                      </a:endParaRPr>
                    </a:p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ボタン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タップで連続してガチャを引く。</a:t>
                      </a:r>
                      <a:endParaRPr kumimoji="1" lang="en-US" altLang="ja-JP" sz="1000">
                        <a:latin typeface="+mn-ea"/>
                        <a:ea typeface="+mn-ea"/>
                      </a:endParaRPr>
                    </a:p>
                    <a:p>
                      <a:r>
                        <a:rPr kumimoji="1" lang="ja-JP" altLang="en-US" sz="1000" b="0">
                          <a:latin typeface="+mn-ea"/>
                        </a:rPr>
                        <a:t>ガチャ確認ダイアログを表示させる。</a:t>
                      </a:r>
                      <a:endParaRPr kumimoji="1" lang="ja-JP" altLang="en-US" sz="1000" b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5291617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戻るボタン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 b="0">
                          <a:latin typeface="+mn-ea"/>
                          <a:ea typeface="+mn-ea"/>
                        </a:rPr>
                        <a:t>タップでガチャトップ画面に遷移する。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6064695"/>
                  </a:ext>
                </a:extLst>
              </a:tr>
            </a:tbl>
          </a:graphicData>
        </a:graphic>
      </p:graphicFrame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F52C5553-4F26-47EC-AE77-264FC44A6155}"/>
              </a:ext>
            </a:extLst>
          </p:cNvPr>
          <p:cNvSpPr txBox="1"/>
          <p:nvPr/>
        </p:nvSpPr>
        <p:spPr>
          <a:xfrm>
            <a:off x="3164137" y="1677395"/>
            <a:ext cx="325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100">
                <a:latin typeface="+mn-ea"/>
              </a:rPr>
              <a:t>１</a:t>
            </a:r>
          </a:p>
        </p:txBody>
      </p:sp>
      <p:cxnSp>
        <p:nvCxnSpPr>
          <p:cNvPr id="21" name="直線コネクタ 20">
            <a:extLst>
              <a:ext uri="{FF2B5EF4-FFF2-40B4-BE49-F238E27FC236}">
                <a16:creationId xmlns:a16="http://schemas.microsoft.com/office/drawing/2014/main" id="{3B4A0E19-5B20-4219-B5B7-EF09954DF4E8}"/>
              </a:ext>
            </a:extLst>
          </p:cNvPr>
          <p:cNvCxnSpPr>
            <a:cxnSpLocks/>
            <a:stCxn id="20" idx="1"/>
          </p:cNvCxnSpPr>
          <p:nvPr/>
        </p:nvCxnSpPr>
        <p:spPr>
          <a:xfrm flipH="1">
            <a:off x="2657476" y="1808200"/>
            <a:ext cx="506661" cy="308656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BB714E37-7BBF-46EC-99A1-123632926AB9}"/>
              </a:ext>
            </a:extLst>
          </p:cNvPr>
          <p:cNvSpPr txBox="1"/>
          <p:nvPr/>
        </p:nvSpPr>
        <p:spPr>
          <a:xfrm>
            <a:off x="125386" y="4531261"/>
            <a:ext cx="325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>
                <a:latin typeface="+mn-ea"/>
              </a:rPr>
              <a:t>4</a:t>
            </a:r>
            <a:endParaRPr kumimoji="1" lang="ja-JP" altLang="en-US" sz="1100">
              <a:latin typeface="+mn-ea"/>
            </a:endParaRPr>
          </a:p>
        </p:txBody>
      </p:sp>
      <p:cxnSp>
        <p:nvCxnSpPr>
          <p:cNvPr id="40" name="直線コネクタ 39">
            <a:extLst>
              <a:ext uri="{FF2B5EF4-FFF2-40B4-BE49-F238E27FC236}">
                <a16:creationId xmlns:a16="http://schemas.microsoft.com/office/drawing/2014/main" id="{2F9ECEC5-DEF9-4A83-BABB-A75FBA856C57}"/>
              </a:ext>
            </a:extLst>
          </p:cNvPr>
          <p:cNvCxnSpPr>
            <a:cxnSpLocks/>
            <a:stCxn id="38" idx="3"/>
          </p:cNvCxnSpPr>
          <p:nvPr/>
        </p:nvCxnSpPr>
        <p:spPr>
          <a:xfrm>
            <a:off x="451116" y="4662066"/>
            <a:ext cx="532295" cy="442103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BE1903D4-7C5A-4F3C-9E0D-3D69273202A5}"/>
              </a:ext>
            </a:extLst>
          </p:cNvPr>
          <p:cNvSpPr txBox="1"/>
          <p:nvPr/>
        </p:nvSpPr>
        <p:spPr>
          <a:xfrm>
            <a:off x="3164137" y="4657386"/>
            <a:ext cx="325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>
                <a:latin typeface="+mn-ea"/>
              </a:rPr>
              <a:t>3</a:t>
            </a:r>
            <a:endParaRPr kumimoji="1" lang="ja-JP" altLang="en-US" sz="1100">
              <a:latin typeface="+mn-ea"/>
            </a:endParaRPr>
          </a:p>
        </p:txBody>
      </p:sp>
      <p:cxnSp>
        <p:nvCxnSpPr>
          <p:cNvPr id="46" name="直線コネクタ 45">
            <a:extLst>
              <a:ext uri="{FF2B5EF4-FFF2-40B4-BE49-F238E27FC236}">
                <a16:creationId xmlns:a16="http://schemas.microsoft.com/office/drawing/2014/main" id="{24371CEF-8B01-423F-AA43-AF1E59CD6B51}"/>
              </a:ext>
            </a:extLst>
          </p:cNvPr>
          <p:cNvCxnSpPr>
            <a:cxnSpLocks/>
            <a:stCxn id="45" idx="1"/>
          </p:cNvCxnSpPr>
          <p:nvPr/>
        </p:nvCxnSpPr>
        <p:spPr>
          <a:xfrm flipH="1">
            <a:off x="2118361" y="4788191"/>
            <a:ext cx="1045776" cy="315978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グループ化 13">
            <a:extLst>
              <a:ext uri="{FF2B5EF4-FFF2-40B4-BE49-F238E27FC236}">
                <a16:creationId xmlns:a16="http://schemas.microsoft.com/office/drawing/2014/main" id="{B8C89C1B-C704-457A-B7D8-0B7C71B5C739}"/>
              </a:ext>
            </a:extLst>
          </p:cNvPr>
          <p:cNvGrpSpPr/>
          <p:nvPr/>
        </p:nvGrpSpPr>
        <p:grpSpPr>
          <a:xfrm>
            <a:off x="3912577" y="3271037"/>
            <a:ext cx="1706798" cy="3034308"/>
            <a:chOff x="0" y="0"/>
            <a:chExt cx="4364182" cy="7758545"/>
          </a:xfrm>
        </p:grpSpPr>
        <p:grpSp>
          <p:nvGrpSpPr>
            <p:cNvPr id="15" name="グループ化 14">
              <a:extLst>
                <a:ext uri="{FF2B5EF4-FFF2-40B4-BE49-F238E27FC236}">
                  <a16:creationId xmlns:a16="http://schemas.microsoft.com/office/drawing/2014/main" id="{F34D4D9C-6AB8-4D6F-AC9E-D607105E9D09}"/>
                </a:ext>
              </a:extLst>
            </p:cNvPr>
            <p:cNvGrpSpPr/>
            <p:nvPr/>
          </p:nvGrpSpPr>
          <p:grpSpPr>
            <a:xfrm>
              <a:off x="0" y="0"/>
              <a:ext cx="4364182" cy="7758545"/>
              <a:chOff x="0" y="0"/>
              <a:chExt cx="4408715" cy="7837714"/>
            </a:xfrm>
          </p:grpSpPr>
          <p:sp>
            <p:nvSpPr>
              <p:cNvPr id="19" name="正方形/長方形 18">
                <a:extLst>
                  <a:ext uri="{FF2B5EF4-FFF2-40B4-BE49-F238E27FC236}">
                    <a16:creationId xmlns:a16="http://schemas.microsoft.com/office/drawing/2014/main" id="{8CD7F28B-82E5-4A21-87E2-481D6532A212}"/>
                  </a:ext>
                </a:extLst>
              </p:cNvPr>
              <p:cNvSpPr/>
              <p:nvPr/>
            </p:nvSpPr>
            <p:spPr>
              <a:xfrm>
                <a:off x="0" y="0"/>
                <a:ext cx="4408715" cy="7837714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endParaRPr kumimoji="1" lang="ja-JP" altLang="en-US" sz="400" b="1"/>
              </a:p>
            </p:txBody>
          </p:sp>
          <p:sp>
            <p:nvSpPr>
              <p:cNvPr id="22" name="四角形: 角を丸くする 21">
                <a:extLst>
                  <a:ext uri="{FF2B5EF4-FFF2-40B4-BE49-F238E27FC236}">
                    <a16:creationId xmlns:a16="http://schemas.microsoft.com/office/drawing/2014/main" id="{71642DCF-0D7A-4F17-AAEB-A5999374C29F}"/>
                  </a:ext>
                </a:extLst>
              </p:cNvPr>
              <p:cNvSpPr/>
              <p:nvPr/>
            </p:nvSpPr>
            <p:spPr>
              <a:xfrm>
                <a:off x="560613" y="126127"/>
                <a:ext cx="3288829" cy="349902"/>
              </a:xfrm>
              <a:prstGeom prst="roundRect">
                <a:avLst>
                  <a:gd name="adj" fmla="val 5000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kumimoji="1" lang="ja-JP" altLang="en-US" sz="700" b="1"/>
                  <a:t>ガチャ結果</a:t>
                </a:r>
              </a:p>
            </p:txBody>
          </p:sp>
          <p:grpSp>
            <p:nvGrpSpPr>
              <p:cNvPr id="23" name="グループ化 22">
                <a:extLst>
                  <a:ext uri="{FF2B5EF4-FFF2-40B4-BE49-F238E27FC236}">
                    <a16:creationId xmlns:a16="http://schemas.microsoft.com/office/drawing/2014/main" id="{30F81981-9C89-4C8D-9D49-D6DB47FD9279}"/>
                  </a:ext>
                </a:extLst>
              </p:cNvPr>
              <p:cNvGrpSpPr/>
              <p:nvPr/>
            </p:nvGrpSpPr>
            <p:grpSpPr>
              <a:xfrm>
                <a:off x="1596117" y="997014"/>
                <a:ext cx="1042062" cy="1283268"/>
                <a:chOff x="1596117" y="997014"/>
                <a:chExt cx="1042062" cy="1283268"/>
              </a:xfrm>
            </p:grpSpPr>
            <p:sp>
              <p:nvSpPr>
                <p:cNvPr id="24" name="四角形: 角を丸くする 23">
                  <a:extLst>
                    <a:ext uri="{FF2B5EF4-FFF2-40B4-BE49-F238E27FC236}">
                      <a16:creationId xmlns:a16="http://schemas.microsoft.com/office/drawing/2014/main" id="{80FCF43A-E971-41FF-A8AC-861B4385258B}"/>
                    </a:ext>
                  </a:extLst>
                </p:cNvPr>
                <p:cNvSpPr/>
                <p:nvPr/>
              </p:nvSpPr>
              <p:spPr>
                <a:xfrm>
                  <a:off x="1889787" y="1068356"/>
                  <a:ext cx="748392" cy="1211926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endParaRPr kumimoji="1" lang="ja-JP" altLang="en-US" sz="400" b="1"/>
                </a:p>
              </p:txBody>
            </p:sp>
            <p:sp>
              <p:nvSpPr>
                <p:cNvPr id="25" name="テキスト ボックス 518">
                  <a:extLst>
                    <a:ext uri="{FF2B5EF4-FFF2-40B4-BE49-F238E27FC236}">
                      <a16:creationId xmlns:a16="http://schemas.microsoft.com/office/drawing/2014/main" id="{09B24F2E-DACB-46AF-B1D4-21CF5BDE5CDF}"/>
                    </a:ext>
                  </a:extLst>
                </p:cNvPr>
                <p:cNvSpPr txBox="1"/>
                <p:nvPr/>
              </p:nvSpPr>
              <p:spPr>
                <a:xfrm>
                  <a:off x="1596117" y="997014"/>
                  <a:ext cx="833088" cy="442048"/>
                </a:xfrm>
                <a:prstGeom prst="rect">
                  <a:avLst/>
                </a:prstGeom>
                <a:noFill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rtlCol="0" anchor="t">
                  <a:spAutoFit/>
                </a:bodyPr>
                <a:lstStyle>
                  <a:lvl1pPr marL="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kumimoji="1" lang="en-US" altLang="ja-JP" sz="700" b="1">
                      <a:gradFill>
                        <a:gsLst>
                          <a:gs pos="0">
                            <a:schemeClr val="accent4">
                              <a:lumMod val="40000"/>
                              <a:lumOff val="60000"/>
                            </a:schemeClr>
                          </a:gs>
                          <a:gs pos="100000">
                            <a:schemeClr val="accent4">
                              <a:lumMod val="75000"/>
                            </a:schemeClr>
                          </a:gs>
                        </a:gsLst>
                        <a:lin ang="5400000" scaled="1"/>
                      </a:gradFill>
                    </a:rPr>
                    <a:t>NEW</a:t>
                  </a:r>
                  <a:endParaRPr kumimoji="1" lang="ja-JP" altLang="en-US" sz="700" b="1">
                    <a:gradFill>
                      <a:gsLst>
                        <a:gs pos="0">
                          <a:schemeClr val="accent4">
                            <a:lumMod val="40000"/>
                            <a:lumOff val="60000"/>
                          </a:schemeClr>
                        </a:gs>
                        <a:gs pos="100000">
                          <a:schemeClr val="accent4">
                            <a:lumMod val="75000"/>
                          </a:schemeClr>
                        </a:gs>
                      </a:gsLst>
                      <a:lin ang="5400000" scaled="1"/>
                    </a:gradFill>
                  </a:endParaRPr>
                </a:p>
              </p:txBody>
            </p:sp>
          </p:grpSp>
        </p:grpSp>
        <p:sp>
          <p:nvSpPr>
            <p:cNvPr id="16" name="四角形: 角を丸くする 15">
              <a:extLst>
                <a:ext uri="{FF2B5EF4-FFF2-40B4-BE49-F238E27FC236}">
                  <a16:creationId xmlns:a16="http://schemas.microsoft.com/office/drawing/2014/main" id="{2B66A16E-8DBB-49C9-8F31-BBD2DDDF7AD1}"/>
                </a:ext>
              </a:extLst>
            </p:cNvPr>
            <p:cNvSpPr/>
            <p:nvPr/>
          </p:nvSpPr>
          <p:spPr>
            <a:xfrm>
              <a:off x="208877" y="6841843"/>
              <a:ext cx="886367" cy="514525"/>
            </a:xfrm>
            <a:prstGeom prst="roundRect">
              <a:avLst>
                <a:gd name="adj" fmla="val 3170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kumimoji="1" lang="ja-JP" altLang="en-US" sz="500" b="1"/>
                <a:t>戻る</a:t>
              </a:r>
            </a:p>
          </p:txBody>
        </p:sp>
        <p:sp>
          <p:nvSpPr>
            <p:cNvPr id="18" name="四角形: 角を丸くする 17">
              <a:extLst>
                <a:ext uri="{FF2B5EF4-FFF2-40B4-BE49-F238E27FC236}">
                  <a16:creationId xmlns:a16="http://schemas.microsoft.com/office/drawing/2014/main" id="{0E477B7D-022C-4A36-9847-0F2B884FDD1D}"/>
                </a:ext>
              </a:extLst>
            </p:cNvPr>
            <p:cNvSpPr/>
            <p:nvPr/>
          </p:nvSpPr>
          <p:spPr>
            <a:xfrm>
              <a:off x="1386105" y="6813931"/>
              <a:ext cx="1629546" cy="598249"/>
            </a:xfrm>
            <a:prstGeom prst="roundRect">
              <a:avLst>
                <a:gd name="adj" fmla="val 3170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kumimoji="1" lang="ja-JP" altLang="en-US" sz="500" b="1"/>
                <a:t>もう</a:t>
              </a:r>
              <a:r>
                <a:rPr kumimoji="1" lang="en-US" altLang="ja-JP" sz="500" b="1"/>
                <a:t>1</a:t>
              </a:r>
              <a:r>
                <a:rPr kumimoji="1" lang="ja-JP" altLang="en-US" sz="500" b="1"/>
                <a:t>回ひく</a:t>
              </a:r>
            </a:p>
          </p:txBody>
        </p:sp>
      </p:grp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1E799010-2655-4669-A66B-C6F676E35183}"/>
              </a:ext>
            </a:extLst>
          </p:cNvPr>
          <p:cNvSpPr txBox="1"/>
          <p:nvPr/>
        </p:nvSpPr>
        <p:spPr>
          <a:xfrm>
            <a:off x="3868166" y="3024816"/>
            <a:ext cx="128112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000"/>
              <a:t>※1</a:t>
            </a:r>
            <a:r>
              <a:rPr kumimoji="1" lang="ja-JP" altLang="en-US" sz="1000"/>
              <a:t>回ガチャの場合</a:t>
            </a:r>
            <a:endParaRPr kumimoji="1" lang="en-US" altLang="ja-JP" sz="1000"/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94B66D9B-64CA-489C-A10E-F99BB1855B1B}"/>
              </a:ext>
            </a:extLst>
          </p:cNvPr>
          <p:cNvSpPr txBox="1"/>
          <p:nvPr/>
        </p:nvSpPr>
        <p:spPr>
          <a:xfrm>
            <a:off x="3162593" y="2457012"/>
            <a:ext cx="325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>
                <a:latin typeface="+mn-ea"/>
              </a:rPr>
              <a:t>2</a:t>
            </a:r>
            <a:endParaRPr kumimoji="1" lang="ja-JP" altLang="en-US" sz="1100">
              <a:latin typeface="+mn-ea"/>
            </a:endParaRPr>
          </a:p>
        </p:txBody>
      </p:sp>
      <p:cxnSp>
        <p:nvCxnSpPr>
          <p:cNvPr id="28" name="直線コネクタ 27">
            <a:extLst>
              <a:ext uri="{FF2B5EF4-FFF2-40B4-BE49-F238E27FC236}">
                <a16:creationId xmlns:a16="http://schemas.microsoft.com/office/drawing/2014/main" id="{4DFAF319-0446-455D-A953-133DDA30803C}"/>
              </a:ext>
            </a:extLst>
          </p:cNvPr>
          <p:cNvCxnSpPr>
            <a:cxnSpLocks/>
            <a:stCxn id="27" idx="1"/>
          </p:cNvCxnSpPr>
          <p:nvPr/>
        </p:nvCxnSpPr>
        <p:spPr>
          <a:xfrm flipH="1">
            <a:off x="2657477" y="2587817"/>
            <a:ext cx="505116" cy="277655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グループ化 28">
            <a:extLst>
              <a:ext uri="{FF2B5EF4-FFF2-40B4-BE49-F238E27FC236}">
                <a16:creationId xmlns:a16="http://schemas.microsoft.com/office/drawing/2014/main" id="{9D5DEB17-B4F0-4E6A-A9D3-CA2EEC90861F}"/>
              </a:ext>
            </a:extLst>
          </p:cNvPr>
          <p:cNvGrpSpPr/>
          <p:nvPr/>
        </p:nvGrpSpPr>
        <p:grpSpPr>
          <a:xfrm>
            <a:off x="6367816" y="3271037"/>
            <a:ext cx="2190072" cy="3128584"/>
            <a:chOff x="0" y="0"/>
            <a:chExt cx="3017398" cy="4819668"/>
          </a:xfrm>
        </p:grpSpPr>
        <p:sp>
          <p:nvSpPr>
            <p:cNvPr id="30" name="四角形: 角を丸くする 29">
              <a:extLst>
                <a:ext uri="{FF2B5EF4-FFF2-40B4-BE49-F238E27FC236}">
                  <a16:creationId xmlns:a16="http://schemas.microsoft.com/office/drawing/2014/main" id="{853F4376-F6F9-4496-9B04-0D1F5B40E759}"/>
                </a:ext>
              </a:extLst>
            </p:cNvPr>
            <p:cNvSpPr/>
            <p:nvPr/>
          </p:nvSpPr>
          <p:spPr>
            <a:xfrm>
              <a:off x="79645" y="0"/>
              <a:ext cx="2937753" cy="4819668"/>
            </a:xfrm>
            <a:prstGeom prst="roundRect">
              <a:avLst>
                <a:gd name="adj" fmla="val 1122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kumimoji="1" lang="ja-JP" altLang="en-US" sz="800"/>
            </a:p>
          </p:txBody>
        </p:sp>
        <p:sp>
          <p:nvSpPr>
            <p:cNvPr id="31" name="テキスト ボックス 103">
              <a:extLst>
                <a:ext uri="{FF2B5EF4-FFF2-40B4-BE49-F238E27FC236}">
                  <a16:creationId xmlns:a16="http://schemas.microsoft.com/office/drawing/2014/main" id="{323F4406-A0DF-4CFF-9750-8D5058E7A7D4}"/>
                </a:ext>
              </a:extLst>
            </p:cNvPr>
            <p:cNvSpPr txBox="1"/>
            <p:nvPr/>
          </p:nvSpPr>
          <p:spPr>
            <a:xfrm>
              <a:off x="942657" y="25142"/>
              <a:ext cx="1133282" cy="554462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rtlCol="0" anchor="t">
              <a:noAutofit/>
            </a:bodyPr>
            <a:lstStyle>
              <a:lvl1pPr marL="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kumimoji="1" lang="ja-JP" altLang="en-US" b="1">
                  <a:solidFill>
                    <a:schemeClr val="bg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ガチャ</a:t>
              </a:r>
            </a:p>
          </p:txBody>
        </p:sp>
        <p:sp>
          <p:nvSpPr>
            <p:cNvPr id="32" name="四角形: 角を丸くする 31">
              <a:extLst>
                <a:ext uri="{FF2B5EF4-FFF2-40B4-BE49-F238E27FC236}">
                  <a16:creationId xmlns:a16="http://schemas.microsoft.com/office/drawing/2014/main" id="{002C472F-6DEE-4580-9850-52CE87B4542C}"/>
                </a:ext>
              </a:extLst>
            </p:cNvPr>
            <p:cNvSpPr/>
            <p:nvPr/>
          </p:nvSpPr>
          <p:spPr>
            <a:xfrm>
              <a:off x="874316" y="4243443"/>
              <a:ext cx="1389360" cy="475386"/>
            </a:xfrm>
            <a:prstGeom prst="roundRect">
              <a:avLst>
                <a:gd name="adj" fmla="val 5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kumimoji="1" lang="ja-JP" altLang="en-US" sz="1050"/>
                <a:t>閉じる</a:t>
              </a:r>
            </a:p>
          </p:txBody>
        </p:sp>
        <p:sp>
          <p:nvSpPr>
            <p:cNvPr id="33" name="テキスト ボックス 2">
              <a:extLst>
                <a:ext uri="{FF2B5EF4-FFF2-40B4-BE49-F238E27FC236}">
                  <a16:creationId xmlns:a16="http://schemas.microsoft.com/office/drawing/2014/main" id="{F4B6020B-60A0-4028-AFE5-EBB9AF926496}"/>
                </a:ext>
              </a:extLst>
            </p:cNvPr>
            <p:cNvSpPr txBox="1"/>
            <p:nvPr/>
          </p:nvSpPr>
          <p:spPr>
            <a:xfrm>
              <a:off x="438409" y="467771"/>
              <a:ext cx="2187374" cy="120973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kumimoji="1" lang="ja-JP" altLang="en-US" sz="800" b="1">
                  <a:solidFill>
                    <a:schemeClr val="bg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ガチャチケット</a:t>
              </a:r>
              <a:r>
                <a:rPr kumimoji="1" lang="en-US" altLang="ja-JP" sz="800" b="1">
                  <a:solidFill>
                    <a:srgbClr val="FF0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10</a:t>
              </a:r>
              <a:r>
                <a:rPr kumimoji="1" lang="ja-JP" altLang="en-US" sz="800" b="1">
                  <a:solidFill>
                    <a:srgbClr val="FF0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枚</a:t>
              </a:r>
              <a:r>
                <a:rPr kumimoji="1" lang="ja-JP" altLang="en-US" sz="800" b="1">
                  <a:solidFill>
                    <a:schemeClr val="bg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または</a:t>
              </a:r>
              <a:endParaRPr kumimoji="1" lang="en-US" altLang="ja-JP" sz="800" b="1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  <a:p>
              <a:pPr algn="ctr"/>
              <a:r>
                <a:rPr kumimoji="1" lang="ja-JP" altLang="en-US" sz="800" b="1">
                  <a:solidFill>
                    <a:schemeClr val="bg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クリスタルを</a:t>
              </a:r>
              <a:r>
                <a:rPr kumimoji="1" lang="en-US" altLang="ja-JP" sz="800" b="1">
                  <a:solidFill>
                    <a:srgbClr val="FF0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9999</a:t>
              </a:r>
              <a:r>
                <a:rPr kumimoji="1" lang="ja-JP" altLang="en-US" sz="800" b="1">
                  <a:solidFill>
                    <a:srgbClr val="FF0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こ</a:t>
              </a:r>
              <a:r>
                <a:rPr kumimoji="1" lang="ja-JP" altLang="en-US" sz="800" b="1">
                  <a:solidFill>
                    <a:schemeClr val="bg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消費して</a:t>
              </a:r>
              <a:endParaRPr kumimoji="1" lang="en-US" altLang="ja-JP" sz="800" b="1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  <a:p>
              <a:pPr algn="ctr"/>
              <a:r>
                <a:rPr kumimoji="1" lang="ja-JP" altLang="en-US" sz="800" b="1">
                  <a:solidFill>
                    <a:schemeClr val="bg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ガチャを</a:t>
              </a:r>
              <a:r>
                <a:rPr kumimoji="1" lang="en-US" altLang="ja-JP" sz="800" b="1">
                  <a:solidFill>
                    <a:schemeClr val="bg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1</a:t>
              </a:r>
              <a:r>
                <a:rPr kumimoji="1" lang="ja-JP" altLang="en-US" sz="800" b="1">
                  <a:solidFill>
                    <a:schemeClr val="bg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回ひきますか？</a:t>
              </a:r>
              <a:endParaRPr kumimoji="1" lang="en-US" altLang="ja-JP" sz="800" b="1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  <a:p>
              <a:pPr algn="ctr"/>
              <a:endParaRPr kumimoji="1" lang="en-US" altLang="ja-JP" sz="100" b="1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  <a:p>
              <a:pPr algn="ctr"/>
              <a:endParaRPr kumimoji="1" lang="en-US" altLang="ja-JP" sz="100" b="1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  <a:p>
              <a:pPr algn="ctr"/>
              <a:r>
                <a:rPr kumimoji="1" lang="en-US" altLang="ja-JP" sz="500" b="1">
                  <a:solidFill>
                    <a:srgbClr val="FF0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※</a:t>
              </a:r>
              <a:r>
                <a:rPr kumimoji="1" lang="ja-JP" altLang="en-US" sz="500" b="1">
                  <a:solidFill>
                    <a:schemeClr val="bg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チケットで引いた場合スタンプは押されません。</a:t>
              </a:r>
              <a:endParaRPr kumimoji="1" lang="en-US" altLang="ja-JP" sz="500" b="1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34" name="四角形: 角を丸くする 33">
              <a:extLst>
                <a:ext uri="{FF2B5EF4-FFF2-40B4-BE49-F238E27FC236}">
                  <a16:creationId xmlns:a16="http://schemas.microsoft.com/office/drawing/2014/main" id="{99E1CA7E-E80A-4FB3-9BDB-9E04D353DA18}"/>
                </a:ext>
              </a:extLst>
            </p:cNvPr>
            <p:cNvSpPr/>
            <p:nvPr/>
          </p:nvSpPr>
          <p:spPr>
            <a:xfrm>
              <a:off x="156589" y="1844859"/>
              <a:ext cx="2731801" cy="240197"/>
            </a:xfrm>
            <a:prstGeom prst="roundRect">
              <a:avLst>
                <a:gd name="adj" fmla="val 5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kumimoji="1" lang="ja-JP" altLang="en-US" sz="800"/>
            </a:p>
          </p:txBody>
        </p:sp>
        <p:sp>
          <p:nvSpPr>
            <p:cNvPr id="35" name="四角形: 角を丸くする 34">
              <a:extLst>
                <a:ext uri="{FF2B5EF4-FFF2-40B4-BE49-F238E27FC236}">
                  <a16:creationId xmlns:a16="http://schemas.microsoft.com/office/drawing/2014/main" id="{E9A7C34C-1164-43F8-91CF-FF2D68E8F20B}"/>
                </a:ext>
              </a:extLst>
            </p:cNvPr>
            <p:cNvSpPr/>
            <p:nvPr/>
          </p:nvSpPr>
          <p:spPr>
            <a:xfrm>
              <a:off x="152107" y="2376797"/>
              <a:ext cx="2731801" cy="240197"/>
            </a:xfrm>
            <a:prstGeom prst="roundRect">
              <a:avLst>
                <a:gd name="adj" fmla="val 5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kumimoji="1" lang="ja-JP" altLang="en-US" sz="800"/>
            </a:p>
          </p:txBody>
        </p:sp>
        <p:sp>
          <p:nvSpPr>
            <p:cNvPr id="36" name="テキスト ボックス 2">
              <a:extLst>
                <a:ext uri="{FF2B5EF4-FFF2-40B4-BE49-F238E27FC236}">
                  <a16:creationId xmlns:a16="http://schemas.microsoft.com/office/drawing/2014/main" id="{38031E77-E2D0-4783-A30D-CEA31407F2C1}"/>
                </a:ext>
              </a:extLst>
            </p:cNvPr>
            <p:cNvSpPr txBox="1"/>
            <p:nvPr/>
          </p:nvSpPr>
          <p:spPr>
            <a:xfrm>
              <a:off x="1078095" y="2064026"/>
              <a:ext cx="813850" cy="34941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kumimoji="1" lang="ja-JP" altLang="en-US" sz="800" b="1">
                  <a:solidFill>
                    <a:schemeClr val="bg1"/>
                  </a:solidFill>
                  <a:latin typeface="+mn-ea"/>
                </a:rPr>
                <a:t>または</a:t>
              </a:r>
            </a:p>
          </p:txBody>
        </p:sp>
        <p:grpSp>
          <p:nvGrpSpPr>
            <p:cNvPr id="37" name="グループ化 36">
              <a:extLst>
                <a:ext uri="{FF2B5EF4-FFF2-40B4-BE49-F238E27FC236}">
                  <a16:creationId xmlns:a16="http://schemas.microsoft.com/office/drawing/2014/main" id="{42A6F2A8-1DBA-4BB1-A559-6341B5AEABE9}"/>
                </a:ext>
              </a:extLst>
            </p:cNvPr>
            <p:cNvGrpSpPr/>
            <p:nvPr/>
          </p:nvGrpSpPr>
          <p:grpSpPr>
            <a:xfrm>
              <a:off x="187609" y="3221349"/>
              <a:ext cx="1135953" cy="631281"/>
              <a:chOff x="187609" y="3221349"/>
              <a:chExt cx="1347553" cy="444584"/>
            </a:xfrm>
          </p:grpSpPr>
          <p:sp>
            <p:nvSpPr>
              <p:cNvPr id="59" name="正方形/長方形 58">
                <a:extLst>
                  <a:ext uri="{FF2B5EF4-FFF2-40B4-BE49-F238E27FC236}">
                    <a16:creationId xmlns:a16="http://schemas.microsoft.com/office/drawing/2014/main" id="{566A1B20-4640-4239-9A3E-0190BDAC9A2B}"/>
                  </a:ext>
                </a:extLst>
              </p:cNvPr>
              <p:cNvSpPr/>
              <p:nvPr/>
            </p:nvSpPr>
            <p:spPr>
              <a:xfrm>
                <a:off x="187609" y="3221349"/>
                <a:ext cx="1347553" cy="444584"/>
              </a:xfrm>
              <a:prstGeom prst="rect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kumimoji="1" lang="en-US" altLang="ja-JP" sz="800"/>
                  <a:t>10</a:t>
                </a:r>
                <a:r>
                  <a:rPr kumimoji="1" lang="ja-JP" altLang="en-US" sz="800"/>
                  <a:t>連ガチャ</a:t>
                </a:r>
              </a:p>
            </p:txBody>
          </p:sp>
          <p:sp>
            <p:nvSpPr>
              <p:cNvPr id="60" name="正方形/長方形 59">
                <a:extLst>
                  <a:ext uri="{FF2B5EF4-FFF2-40B4-BE49-F238E27FC236}">
                    <a16:creationId xmlns:a16="http://schemas.microsoft.com/office/drawing/2014/main" id="{3553F6D9-C12E-4A1B-9CAB-27F1D1340A07}"/>
                  </a:ext>
                </a:extLst>
              </p:cNvPr>
              <p:cNvSpPr/>
              <p:nvPr/>
            </p:nvSpPr>
            <p:spPr>
              <a:xfrm>
                <a:off x="389304" y="3491383"/>
                <a:ext cx="941362" cy="17064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/>
                <a:endParaRPr kumimoji="1" lang="ja-JP" altLang="en-US" sz="800">
                  <a:solidFill>
                    <a:schemeClr val="tx1"/>
                  </a:solidFill>
                </a:endParaRPr>
              </a:p>
            </p:txBody>
          </p:sp>
          <p:pic>
            <p:nvPicPr>
              <p:cNvPr id="61" name="図 60" descr="「チケット イラスト [」の画像検索結果">
                <a:extLst>
                  <a:ext uri="{FF2B5EF4-FFF2-40B4-BE49-F238E27FC236}">
                    <a16:creationId xmlns:a16="http://schemas.microsoft.com/office/drawing/2014/main" id="{556698A7-BB68-44B3-AB8D-F5A04A5756B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>
                            <a14:foregroundMark x1="20259" y1="42241" x2="61638" y2="44828"/>
                            <a14:foregroundMark x1="20690" y1="48276" x2="69397" y2="49569"/>
                            <a14:foregroundMark x1="66379" y1="38793" x2="53448" y2="57328"/>
                            <a14:foregroundMark x1="53448" y1="57328" x2="31897" y2="55172"/>
                            <a14:foregroundMark x1="31897" y1="55172" x2="53879" y2="59483"/>
                            <a14:foregroundMark x1="53879" y1="59483" x2="75862" y2="59483"/>
                            <a14:foregroundMark x1="75862" y1="59483" x2="60776" y2="41379"/>
                            <a14:foregroundMark x1="60776" y1="41379" x2="39224" y2="40948"/>
                            <a14:foregroundMark x1="39224" y1="40948" x2="18966" y2="48707"/>
                            <a14:foregroundMark x1="18966" y1="48707" x2="39224" y2="59483"/>
                            <a14:foregroundMark x1="39224" y1="59483" x2="62500" y2="59483"/>
                            <a14:foregroundMark x1="62500" y1="59483" x2="75000" y2="56466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127" t="32392" r="12748" b="33712"/>
              <a:stretch/>
            </p:blipFill>
            <p:spPr bwMode="auto">
              <a:xfrm>
                <a:off x="427093" y="3516428"/>
                <a:ext cx="396149" cy="14002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2" name="テキスト ボックス 2">
                <a:extLst>
                  <a:ext uri="{FF2B5EF4-FFF2-40B4-BE49-F238E27FC236}">
                    <a16:creationId xmlns:a16="http://schemas.microsoft.com/office/drawing/2014/main" id="{0F2D19C0-6C26-460A-8C3F-E928E3209354}"/>
                  </a:ext>
                </a:extLst>
              </p:cNvPr>
              <p:cNvSpPr txBox="1"/>
              <p:nvPr/>
            </p:nvSpPr>
            <p:spPr>
              <a:xfrm>
                <a:off x="787211" y="3513325"/>
                <a:ext cx="628776" cy="14333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kumimoji="1" lang="en-US" altLang="ja-JP" sz="500" b="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</a:rPr>
                  <a:t>10</a:t>
                </a:r>
                <a:r>
                  <a:rPr kumimoji="1" lang="ja-JP" altLang="en-US" sz="500" b="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</a:rPr>
                  <a:t>枚</a:t>
                </a:r>
              </a:p>
            </p:txBody>
          </p:sp>
        </p:grpSp>
        <p:grpSp>
          <p:nvGrpSpPr>
            <p:cNvPr id="39" name="グループ化 38">
              <a:extLst>
                <a:ext uri="{FF2B5EF4-FFF2-40B4-BE49-F238E27FC236}">
                  <a16:creationId xmlns:a16="http://schemas.microsoft.com/office/drawing/2014/main" id="{9F40CBB5-7512-4B55-8DD0-1B92408E5916}"/>
                </a:ext>
              </a:extLst>
            </p:cNvPr>
            <p:cNvGrpSpPr/>
            <p:nvPr/>
          </p:nvGrpSpPr>
          <p:grpSpPr>
            <a:xfrm>
              <a:off x="1590683" y="3219784"/>
              <a:ext cx="1135953" cy="652144"/>
              <a:chOff x="1590683" y="3219791"/>
              <a:chExt cx="1347553" cy="468696"/>
            </a:xfrm>
          </p:grpSpPr>
          <p:sp>
            <p:nvSpPr>
              <p:cNvPr id="56" name="正方形/長方形 55">
                <a:extLst>
                  <a:ext uri="{FF2B5EF4-FFF2-40B4-BE49-F238E27FC236}">
                    <a16:creationId xmlns:a16="http://schemas.microsoft.com/office/drawing/2014/main" id="{080E39B1-2241-436D-9F15-33F9FDBDF32F}"/>
                  </a:ext>
                </a:extLst>
              </p:cNvPr>
              <p:cNvSpPr/>
              <p:nvPr/>
            </p:nvSpPr>
            <p:spPr>
              <a:xfrm>
                <a:off x="1590683" y="3219791"/>
                <a:ext cx="1347553" cy="444584"/>
              </a:xfrm>
              <a:prstGeom prst="rect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kumimoji="1" lang="en-US" altLang="ja-JP" sz="800"/>
                  <a:t>10</a:t>
                </a:r>
                <a:r>
                  <a:rPr kumimoji="1" lang="ja-JP" altLang="en-US" sz="800"/>
                  <a:t>連ガチャ</a:t>
                </a:r>
              </a:p>
            </p:txBody>
          </p:sp>
          <p:sp>
            <p:nvSpPr>
              <p:cNvPr id="57" name="正方形/長方形 56">
                <a:extLst>
                  <a:ext uri="{FF2B5EF4-FFF2-40B4-BE49-F238E27FC236}">
                    <a16:creationId xmlns:a16="http://schemas.microsoft.com/office/drawing/2014/main" id="{8D41CD71-CE87-4738-A571-22E293A05402}"/>
                  </a:ext>
                </a:extLst>
              </p:cNvPr>
              <p:cNvSpPr/>
              <p:nvPr/>
            </p:nvSpPr>
            <p:spPr>
              <a:xfrm>
                <a:off x="1792378" y="3489825"/>
                <a:ext cx="941362" cy="17064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/>
                <a:endParaRPr kumimoji="1" lang="ja-JP" altLang="en-US" sz="800">
                  <a:solidFill>
                    <a:schemeClr val="tx1"/>
                  </a:solidFill>
                </a:endParaRPr>
              </a:p>
            </p:txBody>
          </p:sp>
          <p:sp>
            <p:nvSpPr>
              <p:cNvPr id="58" name="テキスト ボックス 2">
                <a:extLst>
                  <a:ext uri="{FF2B5EF4-FFF2-40B4-BE49-F238E27FC236}">
                    <a16:creationId xmlns:a16="http://schemas.microsoft.com/office/drawing/2014/main" id="{5751075D-16F8-4EB8-B0BF-A6943F432CD3}"/>
                  </a:ext>
                </a:extLst>
              </p:cNvPr>
              <p:cNvSpPr txBox="1"/>
              <p:nvPr/>
            </p:nvSpPr>
            <p:spPr>
              <a:xfrm>
                <a:off x="2140629" y="3483747"/>
                <a:ext cx="716367" cy="204740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kumimoji="1" lang="en-US" altLang="ja-JP" sz="500" b="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</a:rPr>
                  <a:t>9999</a:t>
                </a:r>
                <a:r>
                  <a:rPr kumimoji="1" lang="ja-JP" altLang="en-US" sz="500" b="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</a:rPr>
                  <a:t>こ</a:t>
                </a:r>
              </a:p>
            </p:txBody>
          </p:sp>
        </p:grpSp>
        <p:sp>
          <p:nvSpPr>
            <p:cNvPr id="41" name="二等辺三角形 40">
              <a:extLst>
                <a:ext uri="{FF2B5EF4-FFF2-40B4-BE49-F238E27FC236}">
                  <a16:creationId xmlns:a16="http://schemas.microsoft.com/office/drawing/2014/main" id="{A64C7437-6D5F-43E5-BD1F-8B80DD37BC6F}"/>
                </a:ext>
              </a:extLst>
            </p:cNvPr>
            <p:cNvSpPr/>
            <p:nvPr/>
          </p:nvSpPr>
          <p:spPr>
            <a:xfrm rot="5400000">
              <a:off x="1588206" y="1865622"/>
              <a:ext cx="188236" cy="167577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kumimoji="1" lang="ja-JP" altLang="en-US" sz="800"/>
            </a:p>
          </p:txBody>
        </p:sp>
        <p:sp>
          <p:nvSpPr>
            <p:cNvPr id="42" name="二等辺三角形 41">
              <a:extLst>
                <a:ext uri="{FF2B5EF4-FFF2-40B4-BE49-F238E27FC236}">
                  <a16:creationId xmlns:a16="http://schemas.microsoft.com/office/drawing/2014/main" id="{90EE8DF9-6413-4408-9757-1F74D16BF73D}"/>
                </a:ext>
              </a:extLst>
            </p:cNvPr>
            <p:cNvSpPr/>
            <p:nvPr/>
          </p:nvSpPr>
          <p:spPr>
            <a:xfrm rot="5400000">
              <a:off x="1594232" y="2414874"/>
              <a:ext cx="191949" cy="167577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kumimoji="1" lang="ja-JP" altLang="en-US" sz="800"/>
            </a:p>
          </p:txBody>
        </p:sp>
        <p:pic>
          <p:nvPicPr>
            <p:cNvPr id="43" name="図 42" descr="「クリスタル イラスト」の画像検索結果">
              <a:extLst>
                <a:ext uri="{FF2B5EF4-FFF2-40B4-BE49-F238E27FC236}">
                  <a16:creationId xmlns:a16="http://schemas.microsoft.com/office/drawing/2014/main" id="{196439A0-4C54-4C77-894E-3FB95906426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4902" b="21242" l="53268" r="67974">
                          <a14:foregroundMark x1="53758" y1="13562" x2="53758" y2="13562"/>
                          <a14:foregroundMark x1="54248" y1="15196" x2="54248" y2="15196"/>
                          <a14:foregroundMark x1="53595" y1="14542" x2="54412" y2="16667"/>
                          <a14:foregroundMark x1="53268" y1="14052" x2="55392" y2="18627"/>
                          <a14:foregroundMark x1="56863" y1="16176" x2="60294" y2="19118"/>
                          <a14:foregroundMark x1="59314" y1="21242" x2="65196" y2="20915"/>
                          <a14:foregroundMark x1="60948" y1="19771" x2="67484" y2="15196"/>
                          <a14:foregroundMark x1="67484" y1="15196" x2="67810" y2="1290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247" t="2919" r="30240" b="76649"/>
            <a:stretch/>
          </p:blipFill>
          <p:spPr bwMode="auto">
            <a:xfrm>
              <a:off x="1865244" y="3569986"/>
              <a:ext cx="231997" cy="2714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4" name="図 43" descr="「クリスタル イラスト」の画像検索結果">
              <a:extLst>
                <a:ext uri="{FF2B5EF4-FFF2-40B4-BE49-F238E27FC236}">
                  <a16:creationId xmlns:a16="http://schemas.microsoft.com/office/drawing/2014/main" id="{BE58370D-BB1F-4557-A8B7-C310713939A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4902" b="21242" l="53268" r="67974">
                          <a14:foregroundMark x1="53758" y1="13562" x2="53758" y2="13562"/>
                          <a14:foregroundMark x1="54248" y1="15196" x2="54248" y2="15196"/>
                          <a14:foregroundMark x1="53595" y1="14542" x2="54412" y2="16667"/>
                          <a14:foregroundMark x1="53268" y1="14052" x2="55392" y2="18627"/>
                          <a14:foregroundMark x1="56863" y1="16176" x2="60294" y2="19118"/>
                          <a14:foregroundMark x1="59314" y1="21242" x2="65196" y2="20915"/>
                          <a14:foregroundMark x1="60948" y1="19771" x2="67484" y2="15196"/>
                          <a14:foregroundMark x1="67484" y1="15196" x2="67810" y2="1290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247" t="2919" r="30240" b="76649"/>
            <a:stretch/>
          </p:blipFill>
          <p:spPr bwMode="auto">
            <a:xfrm>
              <a:off x="464912" y="2349958"/>
              <a:ext cx="231996" cy="2714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7" name="図 46" descr="「チケット イラスト [」の画像検索結果">
              <a:extLst>
                <a:ext uri="{FF2B5EF4-FFF2-40B4-BE49-F238E27FC236}">
                  <a16:creationId xmlns:a16="http://schemas.microsoft.com/office/drawing/2014/main" id="{D02D4132-D4AA-416C-A6EA-19D3D497C48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20259" y1="42241" x2="61638" y2="44828"/>
                          <a14:foregroundMark x1="20690" y1="48276" x2="69397" y2="49569"/>
                          <a14:foregroundMark x1="66379" y1="38793" x2="53448" y2="57328"/>
                          <a14:foregroundMark x1="53448" y1="57328" x2="31897" y2="55172"/>
                          <a14:foregroundMark x1="31897" y1="55172" x2="53879" y2="59483"/>
                          <a14:foregroundMark x1="53879" y1="59483" x2="75862" y2="59483"/>
                          <a14:foregroundMark x1="75862" y1="59483" x2="60776" y2="41379"/>
                          <a14:foregroundMark x1="60776" y1="41379" x2="39224" y2="40948"/>
                          <a14:foregroundMark x1="39224" y1="40948" x2="18966" y2="48707"/>
                          <a14:foregroundMark x1="18966" y1="48707" x2="39224" y2="59483"/>
                          <a14:foregroundMark x1="39224" y1="59483" x2="62500" y2="59483"/>
                          <a14:foregroundMark x1="62500" y1="59483" x2="75000" y2="5646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127" t="32392" r="12748" b="33712"/>
            <a:stretch/>
          </p:blipFill>
          <p:spPr bwMode="auto">
            <a:xfrm>
              <a:off x="510632" y="1866503"/>
              <a:ext cx="384591" cy="1991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8" name="テキスト ボックス 2">
              <a:extLst>
                <a:ext uri="{FF2B5EF4-FFF2-40B4-BE49-F238E27FC236}">
                  <a16:creationId xmlns:a16="http://schemas.microsoft.com/office/drawing/2014/main" id="{A34E0591-7881-4D9C-AA08-FACD83B7EC99}"/>
                </a:ext>
              </a:extLst>
            </p:cNvPr>
            <p:cNvSpPr txBox="1"/>
            <p:nvPr/>
          </p:nvSpPr>
          <p:spPr>
            <a:xfrm>
              <a:off x="29816" y="1827144"/>
              <a:ext cx="631331" cy="32164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kumimoji="1" lang="ja-JP" altLang="en-US" sz="500" b="1">
                  <a:solidFill>
                    <a:schemeClr val="bg1"/>
                  </a:solidFill>
                  <a:latin typeface="+mn-ea"/>
                </a:rPr>
                <a:t>所持</a:t>
              </a:r>
            </a:p>
          </p:txBody>
        </p:sp>
        <p:sp>
          <p:nvSpPr>
            <p:cNvPr id="49" name="テキスト ボックス 2">
              <a:extLst>
                <a:ext uri="{FF2B5EF4-FFF2-40B4-BE49-F238E27FC236}">
                  <a16:creationId xmlns:a16="http://schemas.microsoft.com/office/drawing/2014/main" id="{32CE47FF-ED25-4C6C-9B8A-9F6CA52ADB2A}"/>
                </a:ext>
              </a:extLst>
            </p:cNvPr>
            <p:cNvSpPr txBox="1"/>
            <p:nvPr/>
          </p:nvSpPr>
          <p:spPr>
            <a:xfrm>
              <a:off x="0" y="2343979"/>
              <a:ext cx="631331" cy="32164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kumimoji="1" lang="ja-JP" altLang="en-US" sz="500" b="1">
                  <a:solidFill>
                    <a:schemeClr val="bg1"/>
                  </a:solidFill>
                  <a:latin typeface="+mn-ea"/>
                </a:rPr>
                <a:t>所持</a:t>
              </a:r>
            </a:p>
          </p:txBody>
        </p:sp>
        <p:sp>
          <p:nvSpPr>
            <p:cNvPr id="51" name="テキスト ボックス 2">
              <a:extLst>
                <a:ext uri="{FF2B5EF4-FFF2-40B4-BE49-F238E27FC236}">
                  <a16:creationId xmlns:a16="http://schemas.microsoft.com/office/drawing/2014/main" id="{4CAAECAD-C90E-41B4-BFB6-4AAEA4782D7B}"/>
                </a:ext>
              </a:extLst>
            </p:cNvPr>
            <p:cNvSpPr txBox="1"/>
            <p:nvPr/>
          </p:nvSpPr>
          <p:spPr>
            <a:xfrm>
              <a:off x="868016" y="1822175"/>
              <a:ext cx="754359" cy="320744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kumimoji="1" lang="en-US" altLang="ja-JP" sz="500" b="1">
                  <a:solidFill>
                    <a:schemeClr val="bg1"/>
                  </a:solidFill>
                  <a:latin typeface="+mn-ea"/>
                </a:rPr>
                <a:t>99999</a:t>
              </a:r>
              <a:r>
                <a:rPr kumimoji="1" lang="ja-JP" altLang="en-US" sz="500" b="1">
                  <a:solidFill>
                    <a:schemeClr val="bg1"/>
                  </a:solidFill>
                  <a:latin typeface="+mn-ea"/>
                </a:rPr>
                <a:t>枚</a:t>
              </a:r>
            </a:p>
          </p:txBody>
        </p:sp>
        <p:sp>
          <p:nvSpPr>
            <p:cNvPr id="52" name="テキスト ボックス 2">
              <a:extLst>
                <a:ext uri="{FF2B5EF4-FFF2-40B4-BE49-F238E27FC236}">
                  <a16:creationId xmlns:a16="http://schemas.microsoft.com/office/drawing/2014/main" id="{998A5488-4628-4861-856D-F0443FB465C7}"/>
                </a:ext>
              </a:extLst>
            </p:cNvPr>
            <p:cNvSpPr txBox="1"/>
            <p:nvPr/>
          </p:nvSpPr>
          <p:spPr>
            <a:xfrm>
              <a:off x="1987765" y="1808921"/>
              <a:ext cx="742378" cy="411153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kumimoji="1" lang="en-US" altLang="ja-JP" sz="500" b="1">
                  <a:solidFill>
                    <a:schemeClr val="bg1"/>
                  </a:solidFill>
                  <a:latin typeface="+mn-ea"/>
                </a:rPr>
                <a:t>99999</a:t>
              </a:r>
              <a:r>
                <a:rPr kumimoji="1" lang="ja-JP" altLang="en-US" sz="500" b="1">
                  <a:solidFill>
                    <a:schemeClr val="bg1"/>
                  </a:solidFill>
                  <a:latin typeface="+mn-ea"/>
                </a:rPr>
                <a:t>枚</a:t>
              </a:r>
            </a:p>
          </p:txBody>
        </p:sp>
        <p:sp>
          <p:nvSpPr>
            <p:cNvPr id="53" name="テキスト ボックス 2">
              <a:extLst>
                <a:ext uri="{FF2B5EF4-FFF2-40B4-BE49-F238E27FC236}">
                  <a16:creationId xmlns:a16="http://schemas.microsoft.com/office/drawing/2014/main" id="{91953D31-7E6D-4657-9AA5-0CCDB5D35DA9}"/>
                </a:ext>
              </a:extLst>
            </p:cNvPr>
            <p:cNvSpPr txBox="1"/>
            <p:nvPr/>
          </p:nvSpPr>
          <p:spPr>
            <a:xfrm>
              <a:off x="828406" y="2355574"/>
              <a:ext cx="813850" cy="385748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kumimoji="1" lang="en-US" altLang="ja-JP" sz="500" b="1">
                  <a:solidFill>
                    <a:schemeClr val="bg1"/>
                  </a:solidFill>
                  <a:latin typeface="+mn-ea"/>
                </a:rPr>
                <a:t>99999</a:t>
              </a:r>
              <a:r>
                <a:rPr kumimoji="1" lang="ja-JP" altLang="en-US" sz="500" b="1">
                  <a:solidFill>
                    <a:schemeClr val="bg1"/>
                  </a:solidFill>
                  <a:latin typeface="+mn-ea"/>
                </a:rPr>
                <a:t>こ</a:t>
              </a:r>
            </a:p>
          </p:txBody>
        </p:sp>
        <p:sp>
          <p:nvSpPr>
            <p:cNvPr id="54" name="テキスト ボックス 2">
              <a:extLst>
                <a:ext uri="{FF2B5EF4-FFF2-40B4-BE49-F238E27FC236}">
                  <a16:creationId xmlns:a16="http://schemas.microsoft.com/office/drawing/2014/main" id="{46C54257-CBEA-4F88-B21A-D753D5A0BAEA}"/>
                </a:ext>
              </a:extLst>
            </p:cNvPr>
            <p:cNvSpPr txBox="1"/>
            <p:nvPr/>
          </p:nvSpPr>
          <p:spPr>
            <a:xfrm>
              <a:off x="1891946" y="2342320"/>
              <a:ext cx="858076" cy="356216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kumimoji="1" lang="en-US" altLang="ja-JP" sz="500" b="1">
                  <a:solidFill>
                    <a:schemeClr val="bg1"/>
                  </a:solidFill>
                  <a:latin typeface="+mn-ea"/>
                </a:rPr>
                <a:t>99999</a:t>
              </a:r>
              <a:r>
                <a:rPr kumimoji="1" lang="ja-JP" altLang="en-US" sz="500" b="1">
                  <a:solidFill>
                    <a:schemeClr val="bg1"/>
                  </a:solidFill>
                  <a:latin typeface="+mn-ea"/>
                </a:rPr>
                <a:t>こ</a:t>
              </a:r>
            </a:p>
          </p:txBody>
        </p:sp>
        <p:sp>
          <p:nvSpPr>
            <p:cNvPr id="55" name="楕円 54">
              <a:extLst>
                <a:ext uri="{FF2B5EF4-FFF2-40B4-BE49-F238E27FC236}">
                  <a16:creationId xmlns:a16="http://schemas.microsoft.com/office/drawing/2014/main" id="{FD82CA52-B3B1-40AA-9B92-26FDD7CE8400}"/>
                </a:ext>
              </a:extLst>
            </p:cNvPr>
            <p:cNvSpPr/>
            <p:nvPr/>
          </p:nvSpPr>
          <p:spPr>
            <a:xfrm>
              <a:off x="2698060" y="2383436"/>
              <a:ext cx="232869" cy="23286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kumimoji="1" lang="ja-JP" altLang="en-US"/>
                <a:t>＋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67006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フッター プレースホルダー 68">
            <a:extLst>
              <a:ext uri="{FF2B5EF4-FFF2-40B4-BE49-F238E27FC236}">
                <a16:creationId xmlns:a16="http://schemas.microsoft.com/office/drawing/2014/main" id="{7C740A08-2F6C-4373-BC05-409A9141B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CONFIDENTIAL</a:t>
            </a:r>
            <a:endParaRPr kumimoji="1" lang="ja-JP" altLang="en-US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F7299FD7-A91A-4F7C-A65F-E07C8C38A184}"/>
              </a:ext>
            </a:extLst>
          </p:cNvPr>
          <p:cNvSpPr txBox="1"/>
          <p:nvPr/>
        </p:nvSpPr>
        <p:spPr>
          <a:xfrm>
            <a:off x="415419" y="538799"/>
            <a:ext cx="723275" cy="30777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kumimoji="1" lang="ja-JP" altLang="en-US" sz="1400" b="1">
                <a:latin typeface="+mn-ea"/>
              </a:rPr>
              <a:t>●概要</a:t>
            </a:r>
            <a:endParaRPr kumimoji="1" lang="en-US" altLang="ja-JP" sz="1400" b="1">
              <a:latin typeface="+mn-ea"/>
            </a:endParaRPr>
          </a:p>
        </p:txBody>
      </p:sp>
      <p:sp>
        <p:nvSpPr>
          <p:cNvPr id="94" name="スライド番号プレースホルダー 69">
            <a:extLst>
              <a:ext uri="{FF2B5EF4-FFF2-40B4-BE49-F238E27FC236}">
                <a16:creationId xmlns:a16="http://schemas.microsoft.com/office/drawing/2014/main" id="{BD6E6C64-4BD6-402F-931D-1270BCBBF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72300" y="6492873"/>
            <a:ext cx="2057400" cy="365125"/>
          </a:xfrm>
        </p:spPr>
        <p:txBody>
          <a:bodyPr/>
          <a:lstStyle/>
          <a:p>
            <a:fld id="{A1D1B427-6BB8-45E6-A1F2-9E04AE67DC91}" type="slidenum">
              <a:rPr kumimoji="1" lang="ja-JP" altLang="en-US" smtClean="0"/>
              <a:t>2</a:t>
            </a:fld>
            <a:endParaRPr kumimoji="1" lang="ja-JP" altLang="en-US"/>
          </a:p>
        </p:txBody>
      </p:sp>
      <p:sp>
        <p:nvSpPr>
          <p:cNvPr id="111" name="テキスト ボックス 110">
            <a:extLst>
              <a:ext uri="{FF2B5EF4-FFF2-40B4-BE49-F238E27FC236}">
                <a16:creationId xmlns:a16="http://schemas.microsoft.com/office/drawing/2014/main" id="{361A595E-C5EF-4D42-86BC-F6906F08CA2D}"/>
              </a:ext>
            </a:extLst>
          </p:cNvPr>
          <p:cNvSpPr txBox="1"/>
          <p:nvPr/>
        </p:nvSpPr>
        <p:spPr>
          <a:xfrm>
            <a:off x="17674" y="108237"/>
            <a:ext cx="1620957" cy="30777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kumimoji="1" lang="ja-JP" altLang="en-US" sz="1400" b="1">
                <a:latin typeface="+mn-ea"/>
              </a:rPr>
              <a:t>■ガチャについて</a:t>
            </a:r>
          </a:p>
        </p:txBody>
      </p:sp>
      <p:sp>
        <p:nvSpPr>
          <p:cNvPr id="48" name="テキスト ボックス 47">
            <a:extLst>
              <a:ext uri="{FF2B5EF4-FFF2-40B4-BE49-F238E27FC236}">
                <a16:creationId xmlns:a16="http://schemas.microsoft.com/office/drawing/2014/main" id="{5ED49329-D291-49B0-A280-D6ADF57696F8}"/>
              </a:ext>
            </a:extLst>
          </p:cNvPr>
          <p:cNvSpPr txBox="1"/>
          <p:nvPr/>
        </p:nvSpPr>
        <p:spPr>
          <a:xfrm>
            <a:off x="591845" y="778258"/>
            <a:ext cx="5698996" cy="553998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ja-JP" altLang="en-US" sz="1000">
                <a:latin typeface="+mn-ea"/>
              </a:rPr>
              <a:t>クリスタル、またはガチャチケットを消費して</a:t>
            </a:r>
            <a:r>
              <a:rPr lang="en-US" altLang="ja-JP" sz="1000">
                <a:latin typeface="+mn-ea"/>
              </a:rPr>
              <a:t>TR</a:t>
            </a:r>
            <a:r>
              <a:rPr lang="ja-JP" altLang="en-US" sz="1000">
                <a:latin typeface="+mn-ea"/>
              </a:rPr>
              <a:t>カードを入手するガチャを行う。</a:t>
            </a:r>
            <a:endParaRPr lang="en-US" altLang="ja-JP" sz="1000">
              <a:latin typeface="+mn-ea"/>
            </a:endParaRPr>
          </a:p>
          <a:p>
            <a:r>
              <a:rPr lang="ja-JP" altLang="en-US" sz="1000">
                <a:latin typeface="+mn-ea"/>
              </a:rPr>
              <a:t>ガチャを引く際はクリスタルを消費して引くか、チケットを消費して引くか選べるものとする。</a:t>
            </a:r>
            <a:endParaRPr lang="en-US" altLang="ja-JP" sz="1000">
              <a:latin typeface="+mn-ea"/>
            </a:endParaRPr>
          </a:p>
          <a:p>
            <a:r>
              <a:rPr lang="ja-JP" altLang="en-US" sz="1000">
                <a:latin typeface="+mn-ea"/>
              </a:rPr>
              <a:t>また、クリスタルは無償のクリスタルから優先して消費する。</a:t>
            </a:r>
            <a:endParaRPr lang="en-US" altLang="ja-JP" sz="1000">
              <a:latin typeface="+mn-ea"/>
            </a:endParaRPr>
          </a:p>
        </p:txBody>
      </p:sp>
      <p:sp>
        <p:nvSpPr>
          <p:cNvPr id="54" name="テキスト ボックス 53">
            <a:extLst>
              <a:ext uri="{FF2B5EF4-FFF2-40B4-BE49-F238E27FC236}">
                <a16:creationId xmlns:a16="http://schemas.microsoft.com/office/drawing/2014/main" id="{2C8C0206-15D1-4689-AB21-40F76191DB4C}"/>
              </a:ext>
            </a:extLst>
          </p:cNvPr>
          <p:cNvSpPr txBox="1"/>
          <p:nvPr/>
        </p:nvSpPr>
        <p:spPr>
          <a:xfrm>
            <a:off x="591845" y="2697967"/>
            <a:ext cx="1519968" cy="276999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kumimoji="1" lang="en-US" altLang="ja-JP" sz="1200" b="1">
                <a:latin typeface="+mn-ea"/>
              </a:rPr>
              <a:t>2</a:t>
            </a:r>
            <a:r>
              <a:rPr kumimoji="1" lang="ja-JP" altLang="en-US" sz="1200" b="1">
                <a:latin typeface="+mn-ea"/>
              </a:rPr>
              <a:t>．イベントガチャ</a:t>
            </a:r>
          </a:p>
        </p:txBody>
      </p:sp>
      <p:sp>
        <p:nvSpPr>
          <p:cNvPr id="61" name="テキスト ボックス 60">
            <a:extLst>
              <a:ext uri="{FF2B5EF4-FFF2-40B4-BE49-F238E27FC236}">
                <a16:creationId xmlns:a16="http://schemas.microsoft.com/office/drawing/2014/main" id="{00E6FC90-0BC6-4B2B-80C3-52CCDF1DD100}"/>
              </a:ext>
            </a:extLst>
          </p:cNvPr>
          <p:cNvSpPr txBox="1"/>
          <p:nvPr/>
        </p:nvSpPr>
        <p:spPr>
          <a:xfrm>
            <a:off x="823640" y="2980742"/>
            <a:ext cx="5493812" cy="553998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ja-JP" sz="1000">
                <a:latin typeface="+mn-ea"/>
              </a:rPr>
              <a:t>1</a:t>
            </a:r>
            <a:r>
              <a:rPr lang="ja-JP" altLang="en-US" sz="1000">
                <a:latin typeface="+mn-ea"/>
              </a:rPr>
              <a:t>回</a:t>
            </a:r>
            <a:r>
              <a:rPr lang="en-US" altLang="ja-JP" sz="1000">
                <a:latin typeface="+mn-ea"/>
              </a:rPr>
              <a:t>?00</a:t>
            </a:r>
            <a:r>
              <a:rPr lang="ja-JP" altLang="en-US" sz="1000">
                <a:latin typeface="+mn-ea"/>
              </a:rPr>
              <a:t>クリスタルでガチャがひける期間限定ガチャ。期間中はカードの入れは変えは無し。</a:t>
            </a:r>
            <a:endParaRPr lang="en-US" altLang="ja-JP" sz="1000">
              <a:latin typeface="+mn-ea"/>
            </a:endParaRPr>
          </a:p>
          <a:p>
            <a:r>
              <a:rPr lang="ja-JP" altLang="en-US" sz="1000">
                <a:latin typeface="+mn-ea"/>
              </a:rPr>
              <a:t>一定期間中、特定のカードの排出確率を上げるピックアップイベントが行われる。</a:t>
            </a:r>
            <a:endParaRPr lang="en-US" altLang="ja-JP" sz="1000">
              <a:latin typeface="+mn-ea"/>
            </a:endParaRPr>
          </a:p>
          <a:p>
            <a:r>
              <a:rPr lang="ja-JP" altLang="en-US" sz="1000">
                <a:latin typeface="+mn-ea"/>
              </a:rPr>
              <a:t>イベントガチャは並行して複数開催されることもある。</a:t>
            </a:r>
            <a:endParaRPr lang="en-US" altLang="ja-JP" sz="1000">
              <a:latin typeface="+mn-ea"/>
            </a:endParaRPr>
          </a:p>
        </p:txBody>
      </p:sp>
      <p:sp>
        <p:nvSpPr>
          <p:cNvPr id="63" name="テキスト ボックス 62">
            <a:extLst>
              <a:ext uri="{FF2B5EF4-FFF2-40B4-BE49-F238E27FC236}">
                <a16:creationId xmlns:a16="http://schemas.microsoft.com/office/drawing/2014/main" id="{2A890D2A-E016-40A2-A812-572B0F105A85}"/>
              </a:ext>
            </a:extLst>
          </p:cNvPr>
          <p:cNvSpPr txBox="1"/>
          <p:nvPr/>
        </p:nvSpPr>
        <p:spPr>
          <a:xfrm>
            <a:off x="598121" y="2141531"/>
            <a:ext cx="1212191" cy="276999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kumimoji="1" lang="en-US" altLang="ja-JP" sz="1200" b="1">
                <a:latin typeface="+mn-ea"/>
              </a:rPr>
              <a:t>1</a:t>
            </a:r>
            <a:r>
              <a:rPr kumimoji="1" lang="ja-JP" altLang="en-US" sz="1200" b="1">
                <a:latin typeface="+mn-ea"/>
              </a:rPr>
              <a:t>．常設ガチャ</a:t>
            </a:r>
            <a:endParaRPr kumimoji="1" lang="en-US" altLang="ja-JP" sz="1200" b="1">
              <a:latin typeface="+mn-ea"/>
            </a:endParaRPr>
          </a:p>
        </p:txBody>
      </p:sp>
      <p:sp>
        <p:nvSpPr>
          <p:cNvPr id="64" name="テキスト ボックス 63">
            <a:extLst>
              <a:ext uri="{FF2B5EF4-FFF2-40B4-BE49-F238E27FC236}">
                <a16:creationId xmlns:a16="http://schemas.microsoft.com/office/drawing/2014/main" id="{60DB9FF2-FA5E-4A9B-BB0F-58BA6D32508C}"/>
              </a:ext>
            </a:extLst>
          </p:cNvPr>
          <p:cNvSpPr txBox="1"/>
          <p:nvPr/>
        </p:nvSpPr>
        <p:spPr>
          <a:xfrm>
            <a:off x="829916" y="2390970"/>
            <a:ext cx="3057247" cy="246221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ja-JP" sz="1000">
                <a:latin typeface="+mn-ea"/>
              </a:rPr>
              <a:t>1</a:t>
            </a:r>
            <a:r>
              <a:rPr lang="ja-JP" altLang="en-US" sz="1000">
                <a:latin typeface="+mn-ea"/>
              </a:rPr>
              <a:t>回</a:t>
            </a:r>
            <a:r>
              <a:rPr lang="en-US" altLang="ja-JP" sz="1000">
                <a:latin typeface="+mn-ea"/>
              </a:rPr>
              <a:t>?00</a:t>
            </a:r>
            <a:r>
              <a:rPr lang="ja-JP" altLang="en-US" sz="1000">
                <a:latin typeface="+mn-ea"/>
              </a:rPr>
              <a:t>クリスタルでガチャがひける常設ガチャ。</a:t>
            </a:r>
            <a:endParaRPr lang="en-US" altLang="ja-JP" sz="1000">
              <a:latin typeface="+mn-ea"/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7CBCE4E4-516C-497A-8CD0-C81F589E1964}"/>
              </a:ext>
            </a:extLst>
          </p:cNvPr>
          <p:cNvSpPr txBox="1"/>
          <p:nvPr/>
        </p:nvSpPr>
        <p:spPr>
          <a:xfrm>
            <a:off x="415419" y="1510359"/>
            <a:ext cx="2416046" cy="30777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kumimoji="1" lang="ja-JP" altLang="en-US" sz="1400" b="1">
                <a:latin typeface="+mn-ea"/>
              </a:rPr>
              <a:t>●種類</a:t>
            </a:r>
            <a:r>
              <a:rPr kumimoji="1" lang="ja-JP" altLang="en-US" sz="1400" b="1">
                <a:solidFill>
                  <a:srgbClr val="FF0000"/>
                </a:solidFill>
                <a:latin typeface="+mn-ea"/>
              </a:rPr>
              <a:t>（</a:t>
            </a:r>
            <a:r>
              <a:rPr kumimoji="1" lang="en-US" altLang="ja-JP" sz="1400" b="1">
                <a:solidFill>
                  <a:srgbClr val="FF0000"/>
                </a:solidFill>
                <a:latin typeface="+mn-ea"/>
              </a:rPr>
              <a:t>20200127</a:t>
            </a:r>
            <a:r>
              <a:rPr kumimoji="1" lang="ja-JP" altLang="en-US" sz="1400" b="1">
                <a:solidFill>
                  <a:srgbClr val="FF0000"/>
                </a:solidFill>
                <a:latin typeface="+mn-ea"/>
              </a:rPr>
              <a:t>追記）</a:t>
            </a:r>
            <a:endParaRPr kumimoji="1" lang="en-US" altLang="ja-JP" sz="1400" b="1">
              <a:solidFill>
                <a:srgbClr val="FF0000"/>
              </a:solidFill>
              <a:latin typeface="+mn-ea"/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3B724A5A-DEC8-4D2C-B29C-7810D58A28AC}"/>
              </a:ext>
            </a:extLst>
          </p:cNvPr>
          <p:cNvSpPr txBox="1"/>
          <p:nvPr/>
        </p:nvSpPr>
        <p:spPr>
          <a:xfrm>
            <a:off x="591845" y="1759272"/>
            <a:ext cx="4685898" cy="40011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kumimoji="1" lang="ja-JP" altLang="en-US" sz="1000">
                <a:latin typeface="+mn-ea"/>
              </a:rPr>
              <a:t>ガチャには</a:t>
            </a:r>
            <a:r>
              <a:rPr kumimoji="1" lang="en-US" altLang="ja-JP" sz="1000">
                <a:latin typeface="+mn-ea"/>
              </a:rPr>
              <a:t>2</a:t>
            </a:r>
            <a:r>
              <a:rPr kumimoji="1" lang="ja-JP" altLang="en-US" sz="1000">
                <a:latin typeface="+mn-ea"/>
              </a:rPr>
              <a:t>つの種類があり、それぞれ</a:t>
            </a:r>
            <a:r>
              <a:rPr lang="en-US" altLang="ja-JP" sz="1000">
                <a:latin typeface="+mn-ea"/>
              </a:rPr>
              <a:t>1</a:t>
            </a:r>
            <a:r>
              <a:rPr lang="ja-JP" altLang="en-US" sz="1000">
                <a:latin typeface="+mn-ea"/>
              </a:rPr>
              <a:t>回ガチャと</a:t>
            </a:r>
            <a:r>
              <a:rPr lang="en-US" altLang="ja-JP" sz="1000">
                <a:latin typeface="+mn-ea"/>
              </a:rPr>
              <a:t>10</a:t>
            </a:r>
            <a:r>
              <a:rPr lang="ja-JP" altLang="en-US" sz="1000">
                <a:latin typeface="+mn-ea"/>
              </a:rPr>
              <a:t>連ガチャを有する。</a:t>
            </a:r>
            <a:endParaRPr lang="en-US" altLang="ja-JP" sz="1000">
              <a:latin typeface="+mn-ea"/>
            </a:endParaRPr>
          </a:p>
          <a:p>
            <a:r>
              <a:rPr lang="ja-JP" altLang="en-US" sz="1000">
                <a:latin typeface="+mn-ea"/>
              </a:rPr>
              <a:t>どちらも</a:t>
            </a:r>
            <a:r>
              <a:rPr lang="en-US" altLang="ja-JP" sz="1000">
                <a:latin typeface="+mn-ea"/>
              </a:rPr>
              <a:t>10</a:t>
            </a:r>
            <a:r>
              <a:rPr lang="ja-JP" altLang="en-US" sz="1000">
                <a:latin typeface="+mn-ea"/>
              </a:rPr>
              <a:t>連を引いた回数に応じて確定報酬がもらえるスタンプ形式とする。</a:t>
            </a:r>
            <a:endParaRPr lang="en-US" altLang="ja-JP" sz="1000">
              <a:latin typeface="+mn-ea"/>
            </a:endParaRPr>
          </a:p>
        </p:txBody>
      </p:sp>
      <p:sp>
        <p:nvSpPr>
          <p:cNvPr id="51" name="テキスト ボックス 50">
            <a:extLst>
              <a:ext uri="{FF2B5EF4-FFF2-40B4-BE49-F238E27FC236}">
                <a16:creationId xmlns:a16="http://schemas.microsoft.com/office/drawing/2014/main" id="{EC45A065-E7C3-4CB0-9F9D-ED30D5771E0C}"/>
              </a:ext>
            </a:extLst>
          </p:cNvPr>
          <p:cNvSpPr txBox="1"/>
          <p:nvPr/>
        </p:nvSpPr>
        <p:spPr>
          <a:xfrm>
            <a:off x="591845" y="3602757"/>
            <a:ext cx="1212191" cy="276999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kumimoji="1" lang="en-US" altLang="ja-JP" sz="1200" b="1">
                <a:latin typeface="+mn-ea"/>
              </a:rPr>
              <a:t>3</a:t>
            </a:r>
            <a:r>
              <a:rPr kumimoji="1" lang="ja-JP" altLang="en-US" sz="1200" b="1">
                <a:latin typeface="+mn-ea"/>
              </a:rPr>
              <a:t>．無料ガチャ</a:t>
            </a:r>
          </a:p>
        </p:txBody>
      </p:sp>
      <p:sp>
        <p:nvSpPr>
          <p:cNvPr id="52" name="テキスト ボックス 51">
            <a:extLst>
              <a:ext uri="{FF2B5EF4-FFF2-40B4-BE49-F238E27FC236}">
                <a16:creationId xmlns:a16="http://schemas.microsoft.com/office/drawing/2014/main" id="{8B583F8F-4AF1-4975-953A-99BB77012FE4}"/>
              </a:ext>
            </a:extLst>
          </p:cNvPr>
          <p:cNvSpPr txBox="1"/>
          <p:nvPr/>
        </p:nvSpPr>
        <p:spPr>
          <a:xfrm>
            <a:off x="823640" y="3823986"/>
            <a:ext cx="6148660" cy="86946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ja-JP" sz="1000" dirty="0">
                <a:latin typeface="+mn-ea"/>
              </a:rPr>
              <a:t>1日1</a:t>
            </a:r>
            <a:r>
              <a:rPr lang="ja-JP" altLang="en-US" sz="1000" dirty="0">
                <a:latin typeface="+mn-ea"/>
              </a:rPr>
              <a:t>回限定でひけるガチャ。1回ガチャと10連ガチャが存在する。レアリティの高いカードの排出率はかなり低い</a:t>
            </a:r>
            <a:r>
              <a:rPr lang="ja-JP" altLang="en-US" sz="1050" dirty="0">
                <a:latin typeface="+mn-ea"/>
              </a:rPr>
              <a:t>。</a:t>
            </a:r>
            <a:endParaRPr lang="en-US" altLang="ja-JP" sz="1050" dirty="0">
              <a:latin typeface="+mn-ea"/>
            </a:endParaRPr>
          </a:p>
          <a:p>
            <a:r>
              <a:rPr lang="ja-JP" altLang="en-US" sz="1050" dirty="0">
                <a:latin typeface="+mn-ea"/>
              </a:rPr>
              <a:t>想定）★５→</a:t>
            </a:r>
            <a:r>
              <a:rPr lang="en-US" altLang="ja-JP" sz="1050" dirty="0">
                <a:latin typeface="+mn-ea"/>
              </a:rPr>
              <a:t>1%</a:t>
            </a:r>
            <a:r>
              <a:rPr lang="ja-JP" altLang="en-US" sz="1050" dirty="0">
                <a:latin typeface="+mn-ea"/>
              </a:rPr>
              <a:t>　★４→</a:t>
            </a:r>
            <a:r>
              <a:rPr lang="en-US" altLang="ja-JP" sz="1050" dirty="0">
                <a:latin typeface="+mn-ea"/>
              </a:rPr>
              <a:t>15</a:t>
            </a:r>
            <a:r>
              <a:rPr lang="ja-JP" altLang="en-US" sz="1050" dirty="0">
                <a:latin typeface="+mn-ea"/>
              </a:rPr>
              <a:t>％　★３→</a:t>
            </a:r>
            <a:r>
              <a:rPr lang="en-US" altLang="ja-JP" sz="1050" dirty="0">
                <a:latin typeface="+mn-ea"/>
              </a:rPr>
              <a:t>84</a:t>
            </a:r>
            <a:r>
              <a:rPr lang="ja-JP" altLang="en-US" sz="1050" dirty="0">
                <a:latin typeface="+mn-ea"/>
              </a:rPr>
              <a:t>％</a:t>
            </a:r>
            <a:endParaRPr lang="en-US" altLang="ja-JP" sz="1000" dirty="0">
              <a:latin typeface="+mn-ea"/>
            </a:endParaRPr>
          </a:p>
          <a:p>
            <a:r>
              <a:rPr lang="ja-JP" altLang="en-US" sz="1000" dirty="0">
                <a:solidFill>
                  <a:srgbClr val="FF0000"/>
                </a:solidFill>
                <a:latin typeface="+mn-ea"/>
              </a:rPr>
              <a:t>※</a:t>
            </a:r>
            <a:r>
              <a:rPr lang="ja-JP" altLang="en-US" sz="1000" dirty="0">
                <a:latin typeface="+mn-ea"/>
              </a:rPr>
              <a:t>スタンプカードは無し</a:t>
            </a:r>
            <a:endParaRPr lang="en-US" altLang="ja-JP" sz="1000" dirty="0">
              <a:latin typeface="+mn-ea"/>
            </a:endParaRPr>
          </a:p>
          <a:p>
            <a:endParaRPr lang="ja-JP" altLang="en-US" sz="1000" dirty="0">
              <a:latin typeface="+mn-ea"/>
            </a:endParaRPr>
          </a:p>
        </p:txBody>
      </p:sp>
      <p:sp>
        <p:nvSpPr>
          <p:cNvPr id="53" name="テキスト ボックス 52">
            <a:extLst>
              <a:ext uri="{FF2B5EF4-FFF2-40B4-BE49-F238E27FC236}">
                <a16:creationId xmlns:a16="http://schemas.microsoft.com/office/drawing/2014/main" id="{035CDC58-1A74-4BC5-9039-C5AC563CD9B0}"/>
              </a:ext>
            </a:extLst>
          </p:cNvPr>
          <p:cNvSpPr txBox="1"/>
          <p:nvPr/>
        </p:nvSpPr>
        <p:spPr>
          <a:xfrm>
            <a:off x="591845" y="4634000"/>
            <a:ext cx="2135521" cy="276999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kumimoji="1" lang="en-US" altLang="ja-JP" sz="1200" b="1" dirty="0">
                <a:latin typeface="+mn-ea"/>
              </a:rPr>
              <a:t>4</a:t>
            </a:r>
            <a:r>
              <a:rPr kumimoji="1" lang="ja-JP" altLang="en-US" sz="1200" b="1" dirty="0">
                <a:latin typeface="+mn-ea"/>
              </a:rPr>
              <a:t>．ピックアップ確定ガチャ</a:t>
            </a:r>
          </a:p>
        </p:txBody>
      </p:sp>
      <p:sp>
        <p:nvSpPr>
          <p:cNvPr id="55" name="テキスト ボックス 54">
            <a:extLst>
              <a:ext uri="{FF2B5EF4-FFF2-40B4-BE49-F238E27FC236}">
                <a16:creationId xmlns:a16="http://schemas.microsoft.com/office/drawing/2014/main" id="{DF35E4E2-050D-4B6F-AC07-ED5B89C2D27E}"/>
              </a:ext>
            </a:extLst>
          </p:cNvPr>
          <p:cNvSpPr txBox="1"/>
          <p:nvPr/>
        </p:nvSpPr>
        <p:spPr>
          <a:xfrm>
            <a:off x="823640" y="4855229"/>
            <a:ext cx="7514602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ja-JP" altLang="en-US" sz="1000" dirty="0">
                <a:latin typeface="+mn-ea"/>
              </a:rPr>
              <a:t>有償クリスタルのみで引ける</a:t>
            </a:r>
            <a:r>
              <a:rPr lang="en-US" altLang="ja-JP" sz="1000" dirty="0">
                <a:latin typeface="+mn-ea"/>
              </a:rPr>
              <a:t>10</a:t>
            </a:r>
            <a:r>
              <a:rPr lang="ja-JP" altLang="en-US" sz="1000" dirty="0">
                <a:latin typeface="+mn-ea"/>
              </a:rPr>
              <a:t>連ガチャ。回数制限を設ける　</a:t>
            </a:r>
            <a:r>
              <a:rPr lang="en-US" altLang="ja-JP" sz="1000" dirty="0">
                <a:solidFill>
                  <a:srgbClr val="FF0000"/>
                </a:solidFill>
                <a:latin typeface="+mn-ea"/>
              </a:rPr>
              <a:t>※</a:t>
            </a:r>
            <a:r>
              <a:rPr lang="ja-JP" altLang="en-US" sz="1000" dirty="0">
                <a:latin typeface="+mn-ea"/>
              </a:rPr>
              <a:t>要調整</a:t>
            </a:r>
            <a:endParaRPr lang="en-US" altLang="ja-JP" sz="1000" dirty="0">
              <a:latin typeface="+mn-ea"/>
            </a:endParaRPr>
          </a:p>
          <a:p>
            <a:r>
              <a:rPr lang="ja-JP" altLang="en-US" sz="1000" dirty="0">
                <a:latin typeface="+mn-ea"/>
              </a:rPr>
              <a:t>他のガチャよりもクリスタルの消費量を多いが、ピックアップされているカードが確定で排出される。</a:t>
            </a:r>
            <a:endParaRPr lang="en-US" altLang="ja-JP" sz="1000" dirty="0">
              <a:latin typeface="+mn-ea"/>
            </a:endParaRPr>
          </a:p>
          <a:p>
            <a:r>
              <a:rPr lang="ja-JP" altLang="en-US" sz="1000" dirty="0">
                <a:latin typeface="+mn-ea"/>
              </a:rPr>
              <a:t>（他の★</a:t>
            </a:r>
            <a:r>
              <a:rPr lang="en-US" altLang="ja-JP" sz="1000" dirty="0">
                <a:latin typeface="+mn-ea"/>
              </a:rPr>
              <a:t>5</a:t>
            </a:r>
            <a:r>
              <a:rPr lang="ja-JP" altLang="en-US" sz="1000" dirty="0">
                <a:latin typeface="+mn-ea"/>
              </a:rPr>
              <a:t>も排出率が高い）</a:t>
            </a:r>
            <a:endParaRPr lang="en-US" altLang="ja-JP" sz="1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456219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フッター プレースホルダー 68">
            <a:extLst>
              <a:ext uri="{FF2B5EF4-FFF2-40B4-BE49-F238E27FC236}">
                <a16:creationId xmlns:a16="http://schemas.microsoft.com/office/drawing/2014/main" id="{7C740A08-2F6C-4373-BC05-409A9141B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92874"/>
            <a:ext cx="3086100" cy="365125"/>
          </a:xfrm>
        </p:spPr>
        <p:txBody>
          <a:bodyPr/>
          <a:lstStyle/>
          <a:p>
            <a:r>
              <a:rPr kumimoji="1" lang="en-US" altLang="ja-JP"/>
              <a:t>CONFIDENTIAL</a:t>
            </a:r>
            <a:endParaRPr kumimoji="1" lang="ja-JP" altLang="en-US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F7299FD7-A91A-4F7C-A65F-E07C8C38A184}"/>
              </a:ext>
            </a:extLst>
          </p:cNvPr>
          <p:cNvSpPr txBox="1"/>
          <p:nvPr/>
        </p:nvSpPr>
        <p:spPr>
          <a:xfrm>
            <a:off x="415419" y="538799"/>
            <a:ext cx="4031873" cy="30777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kumimoji="1" lang="ja-JP" altLang="en-US" sz="1400" b="1" dirty="0">
                <a:latin typeface="+mj-ea"/>
                <a:ea typeface="+mj-ea"/>
              </a:rPr>
              <a:t>●ガチャチケットについて</a:t>
            </a:r>
            <a:r>
              <a:rPr kumimoji="1" lang="ja-JP" altLang="en-US" sz="1400" b="1" dirty="0">
                <a:solidFill>
                  <a:srgbClr val="FF0000"/>
                </a:solidFill>
                <a:latin typeface="+mj-ea"/>
                <a:ea typeface="+mj-ea"/>
              </a:rPr>
              <a:t>（</a:t>
            </a:r>
            <a:r>
              <a:rPr kumimoji="1" lang="en-US" altLang="ja-JP" sz="1400" b="1" dirty="0">
                <a:solidFill>
                  <a:srgbClr val="FF0000"/>
                </a:solidFill>
                <a:latin typeface="+mj-ea"/>
                <a:ea typeface="+mj-ea"/>
              </a:rPr>
              <a:t>20200128</a:t>
            </a:r>
            <a:r>
              <a:rPr kumimoji="1" lang="ja-JP" altLang="en-US" sz="1400" b="1" dirty="0">
                <a:solidFill>
                  <a:srgbClr val="FF0000"/>
                </a:solidFill>
                <a:latin typeface="+mj-ea"/>
                <a:ea typeface="+mj-ea"/>
              </a:rPr>
              <a:t>追記）</a:t>
            </a:r>
            <a:endParaRPr kumimoji="1" lang="en-US" altLang="ja-JP" sz="1400" b="1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sp>
        <p:nvSpPr>
          <p:cNvPr id="94" name="スライド番号プレースホルダー 69">
            <a:extLst>
              <a:ext uri="{FF2B5EF4-FFF2-40B4-BE49-F238E27FC236}">
                <a16:creationId xmlns:a16="http://schemas.microsoft.com/office/drawing/2014/main" id="{BD6E6C64-4BD6-402F-931D-1270BCBBF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72300" y="6492873"/>
            <a:ext cx="2057400" cy="365125"/>
          </a:xfrm>
        </p:spPr>
        <p:txBody>
          <a:bodyPr/>
          <a:lstStyle/>
          <a:p>
            <a:fld id="{A1D1B427-6BB8-45E6-A1F2-9E04AE67DC91}" type="slidenum">
              <a:rPr kumimoji="1" lang="ja-JP" altLang="en-US" smtClean="0"/>
              <a:t>3</a:t>
            </a:fld>
            <a:endParaRPr kumimoji="1" lang="ja-JP" altLang="en-US"/>
          </a:p>
        </p:txBody>
      </p:sp>
      <p:sp>
        <p:nvSpPr>
          <p:cNvPr id="111" name="テキスト ボックス 110">
            <a:extLst>
              <a:ext uri="{FF2B5EF4-FFF2-40B4-BE49-F238E27FC236}">
                <a16:creationId xmlns:a16="http://schemas.microsoft.com/office/drawing/2014/main" id="{361A595E-C5EF-4D42-86BC-F6906F08CA2D}"/>
              </a:ext>
            </a:extLst>
          </p:cNvPr>
          <p:cNvSpPr txBox="1"/>
          <p:nvPr/>
        </p:nvSpPr>
        <p:spPr>
          <a:xfrm>
            <a:off x="17674" y="108237"/>
            <a:ext cx="1620957" cy="30777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kumimoji="1" lang="ja-JP" altLang="en-US" sz="1400" b="1">
                <a:latin typeface="+mj-ea"/>
                <a:ea typeface="+mj-ea"/>
              </a:rPr>
              <a:t>■ガチャについて</a:t>
            </a:r>
          </a:p>
        </p:txBody>
      </p:sp>
      <p:sp>
        <p:nvSpPr>
          <p:cNvPr id="48" name="テキスト ボックス 47">
            <a:extLst>
              <a:ext uri="{FF2B5EF4-FFF2-40B4-BE49-F238E27FC236}">
                <a16:creationId xmlns:a16="http://schemas.microsoft.com/office/drawing/2014/main" id="{5ED49329-D291-49B0-A280-D6ADF57696F8}"/>
              </a:ext>
            </a:extLst>
          </p:cNvPr>
          <p:cNvSpPr txBox="1"/>
          <p:nvPr/>
        </p:nvSpPr>
        <p:spPr>
          <a:xfrm>
            <a:off x="600471" y="752379"/>
            <a:ext cx="6773008" cy="707886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ja-JP" altLang="en-US" sz="1000" dirty="0">
                <a:latin typeface="+mj-ea"/>
                <a:ea typeface="+mj-ea"/>
              </a:rPr>
              <a:t>ガチャチケットの種類は</a:t>
            </a:r>
            <a:r>
              <a:rPr lang="en-US" altLang="ja-JP" sz="1000" dirty="0">
                <a:latin typeface="+mj-ea"/>
                <a:ea typeface="+mj-ea"/>
              </a:rPr>
              <a:t>1</a:t>
            </a:r>
            <a:r>
              <a:rPr lang="ja-JP" altLang="en-US" sz="1000" dirty="0">
                <a:latin typeface="+mj-ea"/>
                <a:ea typeface="+mj-ea"/>
              </a:rPr>
              <a:t>回ガチャチケットのみとする。</a:t>
            </a:r>
            <a:endParaRPr lang="en-US" altLang="ja-JP" sz="1000" dirty="0">
              <a:latin typeface="+mj-ea"/>
              <a:ea typeface="+mj-ea"/>
            </a:endParaRPr>
          </a:p>
          <a:p>
            <a:r>
              <a:rPr lang="en-US" altLang="ja-JP" sz="1000" dirty="0">
                <a:latin typeface="+mj-ea"/>
                <a:ea typeface="+mj-ea"/>
              </a:rPr>
              <a:t>1</a:t>
            </a:r>
            <a:r>
              <a:rPr lang="ja-JP" altLang="en-US" sz="1000" dirty="0">
                <a:latin typeface="+mj-ea"/>
                <a:ea typeface="+mj-ea"/>
              </a:rPr>
              <a:t>回ガチャチケットを</a:t>
            </a:r>
            <a:r>
              <a:rPr lang="en-US" altLang="ja-JP" sz="1000" dirty="0">
                <a:latin typeface="+mj-ea"/>
                <a:ea typeface="+mj-ea"/>
              </a:rPr>
              <a:t>10</a:t>
            </a:r>
            <a:r>
              <a:rPr lang="ja-JP" altLang="en-US" sz="1000" dirty="0">
                <a:latin typeface="+mj-ea"/>
                <a:ea typeface="+mj-ea"/>
              </a:rPr>
              <a:t>枚以上所持している場合チケット</a:t>
            </a:r>
            <a:r>
              <a:rPr lang="en-US" altLang="ja-JP" sz="1000" dirty="0">
                <a:latin typeface="+mj-ea"/>
                <a:ea typeface="+mj-ea"/>
              </a:rPr>
              <a:t>10</a:t>
            </a:r>
            <a:r>
              <a:rPr lang="ja-JP" altLang="en-US" sz="1000" dirty="0">
                <a:latin typeface="+mj-ea"/>
                <a:ea typeface="+mj-ea"/>
              </a:rPr>
              <a:t>枚を消費することで</a:t>
            </a:r>
            <a:r>
              <a:rPr lang="en-US" altLang="ja-JP" sz="1000" dirty="0">
                <a:latin typeface="+mj-ea"/>
                <a:ea typeface="+mj-ea"/>
              </a:rPr>
              <a:t>10</a:t>
            </a:r>
            <a:r>
              <a:rPr lang="ja-JP" altLang="en-US" sz="1000" dirty="0">
                <a:latin typeface="+mj-ea"/>
                <a:ea typeface="+mj-ea"/>
              </a:rPr>
              <a:t>連ガチャを回すことが出来る。</a:t>
            </a:r>
            <a:endParaRPr lang="en-US" altLang="ja-JP" sz="1000" dirty="0">
              <a:latin typeface="+mj-ea"/>
              <a:ea typeface="+mj-ea"/>
            </a:endParaRPr>
          </a:p>
          <a:p>
            <a:r>
              <a:rPr lang="en-US" altLang="ja-JP" sz="1000" dirty="0">
                <a:solidFill>
                  <a:srgbClr val="FF0000"/>
                </a:solidFill>
                <a:latin typeface="+mj-ea"/>
                <a:ea typeface="+mj-ea"/>
              </a:rPr>
              <a:t>※</a:t>
            </a:r>
            <a:r>
              <a:rPr lang="ja-JP" altLang="en-US" sz="1000" dirty="0">
                <a:latin typeface="+mj-ea"/>
                <a:ea typeface="+mj-ea"/>
              </a:rPr>
              <a:t>チケットで</a:t>
            </a:r>
            <a:r>
              <a:rPr lang="en-US" altLang="ja-JP" sz="1000" dirty="0">
                <a:latin typeface="+mj-ea"/>
                <a:ea typeface="+mj-ea"/>
              </a:rPr>
              <a:t>10</a:t>
            </a:r>
            <a:r>
              <a:rPr lang="ja-JP" altLang="en-US" sz="1000" dirty="0">
                <a:latin typeface="+mj-ea"/>
                <a:ea typeface="+mj-ea"/>
              </a:rPr>
              <a:t>連を引いた際はスタンプは押されない</a:t>
            </a:r>
            <a:endParaRPr lang="en-US" altLang="ja-JP" sz="1000" dirty="0">
              <a:latin typeface="+mj-ea"/>
              <a:ea typeface="+mj-ea"/>
            </a:endParaRPr>
          </a:p>
          <a:p>
            <a:r>
              <a:rPr lang="en-US" altLang="ja-JP" sz="1000" dirty="0">
                <a:solidFill>
                  <a:srgbClr val="FF0000"/>
                </a:solidFill>
                <a:latin typeface="+mj-ea"/>
                <a:ea typeface="+mj-ea"/>
              </a:rPr>
              <a:t>※</a:t>
            </a:r>
            <a:r>
              <a:rPr lang="ja-JP" altLang="en-US" sz="1000" dirty="0">
                <a:latin typeface="+mj-ea"/>
                <a:ea typeface="+mj-ea"/>
              </a:rPr>
              <a:t>ガチャチケットにイベント限定等の種類が追加される可能性あり</a:t>
            </a:r>
            <a:endParaRPr lang="en-US" altLang="ja-JP" sz="400" dirty="0">
              <a:latin typeface="+mj-ea"/>
              <a:ea typeface="+mj-ea"/>
            </a:endParaRPr>
          </a:p>
        </p:txBody>
      </p:sp>
      <p:sp>
        <p:nvSpPr>
          <p:cNvPr id="63" name="テキスト ボックス 62">
            <a:extLst>
              <a:ext uri="{FF2B5EF4-FFF2-40B4-BE49-F238E27FC236}">
                <a16:creationId xmlns:a16="http://schemas.microsoft.com/office/drawing/2014/main" id="{2A890D2A-E016-40A2-A812-572B0F105A85}"/>
              </a:ext>
            </a:extLst>
          </p:cNvPr>
          <p:cNvSpPr txBox="1"/>
          <p:nvPr/>
        </p:nvSpPr>
        <p:spPr>
          <a:xfrm>
            <a:off x="543658" y="1477731"/>
            <a:ext cx="1723549" cy="276999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kumimoji="1" lang="ja-JP" altLang="en-US" sz="1200" b="1">
                <a:latin typeface="+mj-ea"/>
                <a:ea typeface="+mj-ea"/>
              </a:rPr>
              <a:t>・チケットの入手方法</a:t>
            </a:r>
            <a:endParaRPr kumimoji="1" lang="en-US" altLang="ja-JP" sz="1200" b="1">
              <a:latin typeface="+mj-ea"/>
              <a:ea typeface="+mj-ea"/>
            </a:endParaRPr>
          </a:p>
        </p:txBody>
      </p:sp>
      <p:sp>
        <p:nvSpPr>
          <p:cNvPr id="64" name="テキスト ボックス 63">
            <a:extLst>
              <a:ext uri="{FF2B5EF4-FFF2-40B4-BE49-F238E27FC236}">
                <a16:creationId xmlns:a16="http://schemas.microsoft.com/office/drawing/2014/main" id="{60DB9FF2-FA5E-4A9B-BB0F-58BA6D32508C}"/>
              </a:ext>
            </a:extLst>
          </p:cNvPr>
          <p:cNvSpPr txBox="1"/>
          <p:nvPr/>
        </p:nvSpPr>
        <p:spPr>
          <a:xfrm>
            <a:off x="829916" y="1733123"/>
            <a:ext cx="5442516" cy="246221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ja-JP" altLang="en-US" sz="1000" dirty="0">
                <a:latin typeface="+mj-ea"/>
                <a:ea typeface="+mj-ea"/>
              </a:rPr>
              <a:t>チケットはショップで購入することはできず、基本運営やイベント等での配布で入手する。</a:t>
            </a:r>
            <a:endParaRPr lang="en-US" altLang="ja-JP" sz="1000" dirty="0">
              <a:latin typeface="+mj-ea"/>
              <a:ea typeface="+mj-ea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FC16A93D-3245-4517-999D-8C1CAF8D611A}"/>
              </a:ext>
            </a:extLst>
          </p:cNvPr>
          <p:cNvSpPr txBox="1"/>
          <p:nvPr/>
        </p:nvSpPr>
        <p:spPr>
          <a:xfrm>
            <a:off x="415419" y="2652553"/>
            <a:ext cx="2518638" cy="30777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kumimoji="1" lang="ja-JP" altLang="en-US" sz="1400" b="1">
                <a:latin typeface="+mj-ea"/>
                <a:ea typeface="+mj-ea"/>
              </a:rPr>
              <a:t>●ガチャの抽選方法について</a:t>
            </a:r>
            <a:endParaRPr kumimoji="1" lang="en-US" altLang="ja-JP" sz="1400" b="1">
              <a:latin typeface="+mj-ea"/>
              <a:ea typeface="+mj-ea"/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0F2E3832-19AC-4B60-8400-5AF933166493}"/>
              </a:ext>
            </a:extLst>
          </p:cNvPr>
          <p:cNvSpPr txBox="1"/>
          <p:nvPr/>
        </p:nvSpPr>
        <p:spPr>
          <a:xfrm>
            <a:off x="624231" y="2914031"/>
            <a:ext cx="7855908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ja-JP" altLang="en-US" sz="1000">
                <a:latin typeface="メイリオ"/>
                <a:ea typeface="メイリオ"/>
              </a:rPr>
              <a:t>ガチャの抽選は</a:t>
            </a:r>
            <a:r>
              <a:rPr lang="en-US" altLang="ja-JP" sz="1000">
                <a:latin typeface="メイリオ"/>
                <a:ea typeface="メイリオ"/>
              </a:rPr>
              <a:t>2</a:t>
            </a:r>
            <a:r>
              <a:rPr lang="ja-JP" altLang="en-US" sz="1000">
                <a:latin typeface="メイリオ"/>
                <a:ea typeface="メイリオ"/>
              </a:rPr>
              <a:t>段階の抽選が行われる。</a:t>
            </a:r>
            <a:r>
              <a:rPr lang="ja-JP" altLang="en-US" sz="1000">
                <a:solidFill>
                  <a:srgbClr val="FF0000"/>
                </a:solidFill>
                <a:latin typeface="メイリオ"/>
                <a:ea typeface="メイリオ"/>
              </a:rPr>
              <a:t>※</a:t>
            </a:r>
            <a:r>
              <a:rPr lang="ja-JP" altLang="en-US" sz="1000">
                <a:latin typeface="メイリオ"/>
                <a:ea typeface="メイリオ"/>
              </a:rPr>
              <a:t>抽選はウェイトをつけて計算する</a:t>
            </a:r>
            <a:endParaRPr lang="en-US" altLang="ja-JP" sz="1000">
              <a:latin typeface="メイリオ"/>
              <a:ea typeface="メイリオ"/>
            </a:endParaRPr>
          </a:p>
          <a:p>
            <a:r>
              <a:rPr lang="ja-JP" altLang="en-US" sz="1000">
                <a:latin typeface="メイリオ"/>
                <a:ea typeface="メイリオ"/>
              </a:rPr>
              <a:t>　</a:t>
            </a:r>
            <a:r>
              <a:rPr lang="en-US" altLang="ja-JP" sz="1000">
                <a:latin typeface="メイリオ"/>
                <a:ea typeface="メイリオ"/>
              </a:rPr>
              <a:t>1</a:t>
            </a:r>
            <a:r>
              <a:rPr lang="ja-JP" altLang="en-US" sz="1000">
                <a:latin typeface="メイリオ"/>
                <a:ea typeface="メイリオ"/>
              </a:rPr>
              <a:t>回目：レア度確定の抽選</a:t>
            </a:r>
            <a:endParaRPr lang="en-US" altLang="ja-JP" sz="1000">
              <a:latin typeface="メイリオ"/>
              <a:ea typeface="メイリオ"/>
            </a:endParaRPr>
          </a:p>
          <a:p>
            <a:r>
              <a:rPr lang="ja-JP" altLang="en-US" sz="1000">
                <a:latin typeface="メイリオ"/>
                <a:ea typeface="メイリオ"/>
              </a:rPr>
              <a:t>　</a:t>
            </a:r>
            <a:r>
              <a:rPr lang="en-US" altLang="ja-JP" sz="1000">
                <a:latin typeface="メイリオ"/>
                <a:ea typeface="メイリオ"/>
              </a:rPr>
              <a:t>2</a:t>
            </a:r>
            <a:r>
              <a:rPr lang="ja-JP" altLang="en-US" sz="1000">
                <a:latin typeface="メイリオ"/>
                <a:ea typeface="メイリオ"/>
              </a:rPr>
              <a:t>回目：レア度内の各カードの抽選　　</a:t>
            </a:r>
            <a:endParaRPr lang="en-US" altLang="ja-JP" sz="1000">
              <a:latin typeface="+mn-ea"/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61FAD5A0-21F3-4FF0-A36E-655F60BAEF9E}"/>
              </a:ext>
            </a:extLst>
          </p:cNvPr>
          <p:cNvSpPr txBox="1"/>
          <p:nvPr/>
        </p:nvSpPr>
        <p:spPr>
          <a:xfrm>
            <a:off x="595473" y="3468029"/>
            <a:ext cx="800219" cy="276999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kumimoji="1" lang="ja-JP" altLang="en-US" sz="1200" b="1">
                <a:latin typeface="+mj-ea"/>
                <a:ea typeface="+mj-ea"/>
              </a:rPr>
              <a:t>抽選例）</a:t>
            </a:r>
            <a:endParaRPr kumimoji="1" lang="en-US" altLang="ja-JP" sz="1200" b="1">
              <a:latin typeface="+mj-ea"/>
              <a:ea typeface="+mj-ea"/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98EF1AE2-C143-43BE-A2F4-9BAC916C2276}"/>
              </a:ext>
            </a:extLst>
          </p:cNvPr>
          <p:cNvSpPr txBox="1"/>
          <p:nvPr/>
        </p:nvSpPr>
        <p:spPr>
          <a:xfrm>
            <a:off x="827268" y="3751972"/>
            <a:ext cx="1931939" cy="246221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ja-JP" sz="1000">
                <a:latin typeface="+mj-ea"/>
                <a:ea typeface="+mj-ea"/>
              </a:rPr>
              <a:t>1</a:t>
            </a:r>
            <a:r>
              <a:rPr lang="ja-JP" altLang="en-US" sz="1000">
                <a:latin typeface="+mj-ea"/>
                <a:ea typeface="+mj-ea"/>
              </a:rPr>
              <a:t>回目：レア度確定の抽選確立</a:t>
            </a:r>
            <a:endParaRPr lang="en-US" altLang="ja-JP" sz="1000">
              <a:latin typeface="+mj-ea"/>
              <a:ea typeface="+mj-ea"/>
            </a:endParaRPr>
          </a:p>
        </p:txBody>
      </p:sp>
      <p:graphicFrame>
        <p:nvGraphicFramePr>
          <p:cNvPr id="2" name="表 2">
            <a:extLst>
              <a:ext uri="{FF2B5EF4-FFF2-40B4-BE49-F238E27FC236}">
                <a16:creationId xmlns:a16="http://schemas.microsoft.com/office/drawing/2014/main" id="{B78B7D8B-E4AD-4157-8AA5-D72BD2BE24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0613441"/>
              </p:ext>
            </p:extLst>
          </p:nvPr>
        </p:nvGraphicFramePr>
        <p:xfrm>
          <a:off x="827268" y="3939627"/>
          <a:ext cx="2681112" cy="12781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0556">
                  <a:extLst>
                    <a:ext uri="{9D8B030D-6E8A-4147-A177-3AD203B41FA5}">
                      <a16:colId xmlns:a16="http://schemas.microsoft.com/office/drawing/2014/main" val="3706900318"/>
                    </a:ext>
                  </a:extLst>
                </a:gridCol>
                <a:gridCol w="1340556">
                  <a:extLst>
                    <a:ext uri="{9D8B030D-6E8A-4147-A177-3AD203B41FA5}">
                      <a16:colId xmlns:a16="http://schemas.microsoft.com/office/drawing/2014/main" val="912854599"/>
                    </a:ext>
                  </a:extLst>
                </a:gridCol>
              </a:tblGrid>
              <a:tr h="319528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20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レア度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20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確率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6750603"/>
                  </a:ext>
                </a:extLst>
              </a:tr>
              <a:tr h="319528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200">
                          <a:latin typeface="メイリオ"/>
                          <a:ea typeface="メイリオ"/>
                        </a:rPr>
                        <a:t>★</a:t>
                      </a:r>
                      <a:r>
                        <a:rPr kumimoji="1" lang="en-US" altLang="ja-JP" sz="1200">
                          <a:latin typeface="メイリオ"/>
                          <a:ea typeface="メイリオ"/>
                        </a:rPr>
                        <a:t>5</a:t>
                      </a:r>
                      <a:endParaRPr kumimoji="1" lang="ja-JP" altLang="en-US" sz="1200">
                        <a:latin typeface="メイリオ"/>
                        <a:ea typeface="メイリオ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200">
                          <a:latin typeface="メイリオ"/>
                          <a:ea typeface="メイリオ"/>
                        </a:rPr>
                        <a:t>5</a:t>
                      </a:r>
                      <a:r>
                        <a:rPr kumimoji="1" lang="en-US" altLang="ja-JP" sz="1200">
                          <a:latin typeface="メイリオ"/>
                          <a:ea typeface="メイリオ"/>
                        </a:rPr>
                        <a:t>%</a:t>
                      </a:r>
                      <a:endParaRPr kumimoji="1" lang="ja-JP" altLang="en-US" sz="120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5867198"/>
                  </a:ext>
                </a:extLst>
              </a:tr>
              <a:tr h="319528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200">
                          <a:latin typeface="メイリオ"/>
                          <a:ea typeface="メイリオ"/>
                        </a:rPr>
                        <a:t>★</a:t>
                      </a:r>
                      <a:r>
                        <a:rPr kumimoji="1" lang="en-US" altLang="ja-JP" sz="1200">
                          <a:latin typeface="メイリオ"/>
                          <a:ea typeface="メイリオ"/>
                        </a:rPr>
                        <a:t>4</a:t>
                      </a:r>
                      <a:endParaRPr kumimoji="1" lang="ja-JP" altLang="en-US" sz="1200">
                        <a:latin typeface="メイリオ"/>
                        <a:ea typeface="メイリオ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>
                          <a:latin typeface="メイリオ"/>
                          <a:ea typeface="メイリオ"/>
                        </a:rPr>
                        <a:t>20</a:t>
                      </a:r>
                      <a:r>
                        <a:rPr kumimoji="1" lang="ja-JP" altLang="en-US" sz="1200">
                          <a:latin typeface="メイリオ"/>
                          <a:ea typeface="メイリオ"/>
                        </a:rPr>
                        <a:t>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3311307"/>
                  </a:ext>
                </a:extLst>
              </a:tr>
              <a:tr h="319528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200">
                          <a:latin typeface="メイリオ"/>
                          <a:ea typeface="メイリオ"/>
                        </a:rPr>
                        <a:t>★</a:t>
                      </a:r>
                      <a:r>
                        <a:rPr kumimoji="1" lang="en-US" altLang="ja-JP" sz="1200">
                          <a:latin typeface="メイリオ"/>
                          <a:ea typeface="メイリオ"/>
                        </a:rPr>
                        <a:t>3</a:t>
                      </a:r>
                      <a:endParaRPr kumimoji="1" lang="ja-JP" altLang="en-US" sz="1200">
                        <a:latin typeface="メイリオ"/>
                        <a:ea typeface="メイリオ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200">
                          <a:latin typeface="メイリオ"/>
                          <a:ea typeface="メイリオ"/>
                        </a:rPr>
                        <a:t>75</a:t>
                      </a:r>
                      <a:r>
                        <a:rPr kumimoji="1" lang="en-US" altLang="ja-JP" sz="1200">
                          <a:latin typeface="メイリオ"/>
                          <a:ea typeface="メイリオ"/>
                        </a:rPr>
                        <a:t>%</a:t>
                      </a:r>
                      <a:endParaRPr kumimoji="1" lang="ja-JP" altLang="en-US" sz="120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1599041"/>
                  </a:ext>
                </a:extLst>
              </a:tr>
            </a:tbl>
          </a:graphicData>
        </a:graphic>
      </p:graphicFrame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B680A9A8-C841-4A17-991F-9FAADAFE9315}"/>
              </a:ext>
            </a:extLst>
          </p:cNvPr>
          <p:cNvSpPr txBox="1"/>
          <p:nvPr/>
        </p:nvSpPr>
        <p:spPr>
          <a:xfrm>
            <a:off x="4010735" y="3740887"/>
            <a:ext cx="2444900" cy="246221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ja-JP" sz="1000">
                <a:latin typeface="+mj-ea"/>
                <a:ea typeface="+mj-ea"/>
              </a:rPr>
              <a:t>2</a:t>
            </a:r>
            <a:r>
              <a:rPr lang="ja-JP" altLang="en-US" sz="1000">
                <a:latin typeface="+mj-ea"/>
                <a:ea typeface="+mj-ea"/>
              </a:rPr>
              <a:t>回目：レア度内の各カードの抽選確立</a:t>
            </a:r>
            <a:endParaRPr lang="en-US" altLang="ja-JP" sz="1000">
              <a:latin typeface="+mj-ea"/>
              <a:ea typeface="+mj-ea"/>
            </a:endParaRPr>
          </a:p>
        </p:txBody>
      </p:sp>
      <p:graphicFrame>
        <p:nvGraphicFramePr>
          <p:cNvPr id="19" name="表 2">
            <a:extLst>
              <a:ext uri="{FF2B5EF4-FFF2-40B4-BE49-F238E27FC236}">
                <a16:creationId xmlns:a16="http://schemas.microsoft.com/office/drawing/2014/main" id="{0AA29E8B-1D18-4B45-A5A2-BB2EF868F5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6110038"/>
              </p:ext>
            </p:extLst>
          </p:nvPr>
        </p:nvGraphicFramePr>
        <p:xfrm>
          <a:off x="4088763" y="3939626"/>
          <a:ext cx="2847143" cy="19188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5359">
                  <a:extLst>
                    <a:ext uri="{9D8B030D-6E8A-4147-A177-3AD203B41FA5}">
                      <a16:colId xmlns:a16="http://schemas.microsoft.com/office/drawing/2014/main" val="3706900318"/>
                    </a:ext>
                  </a:extLst>
                </a:gridCol>
                <a:gridCol w="1621784">
                  <a:extLst>
                    <a:ext uri="{9D8B030D-6E8A-4147-A177-3AD203B41FA5}">
                      <a16:colId xmlns:a16="http://schemas.microsoft.com/office/drawing/2014/main" val="2205759305"/>
                    </a:ext>
                  </a:extLst>
                </a:gridCol>
              </a:tblGrid>
              <a:tr h="319803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20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カード名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20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確率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6750603"/>
                  </a:ext>
                </a:extLst>
              </a:tr>
              <a:tr h="319803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200">
                          <a:latin typeface="メイリオ"/>
                          <a:ea typeface="メイリオ"/>
                        </a:rPr>
                        <a:t>カード</a:t>
                      </a:r>
                      <a:r>
                        <a:rPr kumimoji="1" lang="en-US" altLang="ja-JP" sz="1200">
                          <a:latin typeface="メイリオ"/>
                          <a:ea typeface="メイリオ"/>
                        </a:rPr>
                        <a:t>A</a:t>
                      </a:r>
                      <a:endParaRPr kumimoji="1" lang="ja-JP" altLang="en-US" sz="1200">
                        <a:latin typeface="メイリオ"/>
                        <a:ea typeface="メイリオ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200">
                          <a:latin typeface="メイリオ"/>
                          <a:ea typeface="メイリオ"/>
                        </a:rPr>
                        <a:t>20</a:t>
                      </a:r>
                      <a:r>
                        <a:rPr kumimoji="1" lang="ja-JP" altLang="en-US" sz="1200">
                          <a:latin typeface="メイリオ"/>
                          <a:ea typeface="メイリオ"/>
                        </a:rPr>
                        <a:t>％</a:t>
                      </a:r>
                      <a:endParaRPr kumimoji="1" lang="en-US" altLang="ja-JP" sz="120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5867198"/>
                  </a:ext>
                </a:extLst>
              </a:tr>
              <a:tr h="31980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200">
                          <a:latin typeface="メイリオ"/>
                          <a:ea typeface="+mn-ea"/>
                        </a:rPr>
                        <a:t>カード</a:t>
                      </a:r>
                      <a:r>
                        <a:rPr kumimoji="1" lang="en-US" altLang="ja-JP" sz="1200">
                          <a:latin typeface="メイリオ"/>
                          <a:ea typeface="+mn-ea"/>
                        </a:rPr>
                        <a:t>B</a:t>
                      </a:r>
                      <a:endParaRPr kumimoji="1" lang="ja-JP" altLang="en-US" sz="1200">
                        <a:latin typeface="メイリオ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200">
                          <a:latin typeface="メイリオ"/>
                          <a:ea typeface="メイリオ"/>
                        </a:rPr>
                        <a:t>20</a:t>
                      </a:r>
                      <a:r>
                        <a:rPr kumimoji="1" lang="en-US" altLang="ja-JP" sz="1200">
                          <a:latin typeface="メイリオ"/>
                          <a:ea typeface="メイリオ"/>
                        </a:rPr>
                        <a:t>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3311307"/>
                  </a:ext>
                </a:extLst>
              </a:tr>
              <a:tr h="31980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200">
                          <a:latin typeface="メイリオ"/>
                          <a:ea typeface="+mn-ea"/>
                        </a:rPr>
                        <a:t>カード</a:t>
                      </a:r>
                      <a:r>
                        <a:rPr kumimoji="1" lang="en-US" altLang="ja-JP" sz="1200">
                          <a:latin typeface="メイリオ"/>
                          <a:ea typeface="+mn-ea"/>
                        </a:rPr>
                        <a:t>C</a:t>
                      </a:r>
                      <a:endParaRPr kumimoji="1" lang="ja-JP" altLang="en-US" sz="1200">
                        <a:latin typeface="メイリオ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200">
                          <a:latin typeface="メイリオ"/>
                          <a:ea typeface="+mn-ea"/>
                        </a:rPr>
                        <a:t>20</a:t>
                      </a:r>
                      <a:r>
                        <a:rPr kumimoji="1" lang="en-US" altLang="ja-JP" sz="1200">
                          <a:latin typeface="メイリオ"/>
                          <a:ea typeface="+mn-ea"/>
                        </a:rPr>
                        <a:t>%</a:t>
                      </a:r>
                      <a:endParaRPr kumimoji="1" lang="ja-JP" altLang="en-US" sz="120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1726696"/>
                  </a:ext>
                </a:extLst>
              </a:tr>
              <a:tr h="31980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200">
                          <a:latin typeface="メイリオ"/>
                          <a:ea typeface="+mn-ea"/>
                        </a:rPr>
                        <a:t>カード</a:t>
                      </a:r>
                      <a:r>
                        <a:rPr kumimoji="1" lang="en-US" altLang="ja-JP" sz="1200">
                          <a:latin typeface="メイリオ"/>
                          <a:ea typeface="+mn-ea"/>
                        </a:rPr>
                        <a:t>D</a:t>
                      </a:r>
                      <a:endParaRPr kumimoji="1" lang="ja-JP" altLang="en-US" sz="1200">
                        <a:latin typeface="メイリオ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200">
                          <a:latin typeface="メイリオ"/>
                          <a:ea typeface="+mn-ea"/>
                        </a:rPr>
                        <a:t>20</a:t>
                      </a:r>
                      <a:r>
                        <a:rPr kumimoji="1" lang="en-US" altLang="ja-JP" sz="1200">
                          <a:latin typeface="メイリオ"/>
                          <a:ea typeface="+mn-ea"/>
                        </a:rPr>
                        <a:t>%</a:t>
                      </a:r>
                      <a:endParaRPr kumimoji="1" lang="ja-JP" altLang="en-US" sz="120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1599041"/>
                  </a:ext>
                </a:extLst>
              </a:tr>
              <a:tr h="31980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200">
                          <a:latin typeface="メイリオ"/>
                          <a:ea typeface="+mn-ea"/>
                        </a:rPr>
                        <a:t>カード</a:t>
                      </a:r>
                      <a:r>
                        <a:rPr kumimoji="1" lang="en-US" altLang="ja-JP" sz="1200">
                          <a:latin typeface="メイリオ"/>
                          <a:ea typeface="+mn-ea"/>
                        </a:rPr>
                        <a:t>E</a:t>
                      </a:r>
                      <a:endParaRPr kumimoji="1" lang="ja-JP" altLang="en-US" sz="1200">
                        <a:latin typeface="メイリオ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200">
                          <a:latin typeface="メイリオ"/>
                          <a:ea typeface="+mn-ea"/>
                        </a:rPr>
                        <a:t>20</a:t>
                      </a:r>
                      <a:r>
                        <a:rPr kumimoji="1" lang="en-US" altLang="ja-JP" sz="1200">
                          <a:latin typeface="メイリオ"/>
                          <a:ea typeface="+mn-ea"/>
                        </a:rPr>
                        <a:t>%</a:t>
                      </a:r>
                      <a:endParaRPr kumimoji="1" lang="ja-JP" altLang="en-US" sz="120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7488717"/>
                  </a:ext>
                </a:extLst>
              </a:tr>
            </a:tbl>
          </a:graphicData>
        </a:graphic>
      </p:graphicFrame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AAB12763-FF79-43F3-99EB-191E32AC0B43}"/>
              </a:ext>
            </a:extLst>
          </p:cNvPr>
          <p:cNvSpPr txBox="1"/>
          <p:nvPr/>
        </p:nvSpPr>
        <p:spPr>
          <a:xfrm>
            <a:off x="415419" y="2047989"/>
            <a:ext cx="1980029" cy="30777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kumimoji="1" lang="ja-JP" altLang="en-US" sz="1400" b="1" dirty="0">
                <a:latin typeface="+mj-ea"/>
                <a:ea typeface="+mj-ea"/>
              </a:rPr>
              <a:t>●確定ガチャについて</a:t>
            </a:r>
            <a:endParaRPr kumimoji="1" lang="en-US" altLang="ja-JP" sz="1400" b="1" dirty="0">
              <a:latin typeface="+mj-ea"/>
              <a:ea typeface="+mj-ea"/>
            </a:endParaRP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8258C742-EB93-497C-A5C2-3FEB485237B4}"/>
              </a:ext>
            </a:extLst>
          </p:cNvPr>
          <p:cNvSpPr txBox="1"/>
          <p:nvPr/>
        </p:nvSpPr>
        <p:spPr>
          <a:xfrm>
            <a:off x="624231" y="2314588"/>
            <a:ext cx="5570756" cy="40011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ja-JP" altLang="en-US" sz="1000">
                <a:latin typeface="+mj-ea"/>
                <a:ea typeface="+mj-ea"/>
              </a:rPr>
              <a:t>スタンプカードに確定ガチャのスタンプが押された場合、そのガチャの抽選に即反映される。</a:t>
            </a:r>
            <a:endParaRPr lang="en-US" altLang="ja-JP" sz="1000">
              <a:latin typeface="+mj-ea"/>
              <a:ea typeface="+mj-ea"/>
            </a:endParaRPr>
          </a:p>
          <a:p>
            <a:endParaRPr lang="en-US" altLang="ja-JP" sz="1000">
              <a:latin typeface="+mj-ea"/>
              <a:ea typeface="+mj-ea"/>
            </a:endParaRPr>
          </a:p>
        </p:txBody>
      </p:sp>
      <p:sp>
        <p:nvSpPr>
          <p:cNvPr id="3" name="矢印: 右 2">
            <a:extLst>
              <a:ext uri="{FF2B5EF4-FFF2-40B4-BE49-F238E27FC236}">
                <a16:creationId xmlns:a16="http://schemas.microsoft.com/office/drawing/2014/main" id="{A2EEF496-63B4-4466-A5B1-BC95FC5F58D6}"/>
              </a:ext>
            </a:extLst>
          </p:cNvPr>
          <p:cNvSpPr/>
          <p:nvPr/>
        </p:nvSpPr>
        <p:spPr>
          <a:xfrm>
            <a:off x="3633840" y="4462223"/>
            <a:ext cx="344509" cy="32780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+mj-ea"/>
              <a:ea typeface="+mj-ea"/>
            </a:endParaRP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4920AF99-4219-4BF7-A8F4-96515F296CEC}"/>
              </a:ext>
            </a:extLst>
          </p:cNvPr>
          <p:cNvSpPr txBox="1"/>
          <p:nvPr/>
        </p:nvSpPr>
        <p:spPr>
          <a:xfrm>
            <a:off x="415419" y="5950455"/>
            <a:ext cx="4750018" cy="30777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kumimoji="1" lang="ja-JP" altLang="en-US" sz="1400" b="1">
                <a:latin typeface="+mj-ea"/>
                <a:ea typeface="+mj-ea"/>
              </a:rPr>
              <a:t>●ガチャのピックアップについて</a:t>
            </a:r>
            <a:r>
              <a:rPr kumimoji="1" lang="ja-JP" altLang="en-US" sz="1400" b="1">
                <a:solidFill>
                  <a:srgbClr val="FF0000"/>
                </a:solidFill>
                <a:latin typeface="+mj-ea"/>
                <a:ea typeface="+mj-ea"/>
              </a:rPr>
              <a:t>（</a:t>
            </a:r>
            <a:r>
              <a:rPr kumimoji="1" lang="en-US" altLang="ja-JP" sz="1400" b="1">
                <a:solidFill>
                  <a:srgbClr val="FF0000"/>
                </a:solidFill>
                <a:latin typeface="+mj-ea"/>
                <a:ea typeface="+mj-ea"/>
              </a:rPr>
              <a:t>20200127</a:t>
            </a:r>
            <a:r>
              <a:rPr kumimoji="1" lang="ja-JP" altLang="en-US" sz="1400" b="1">
                <a:solidFill>
                  <a:srgbClr val="FF0000"/>
                </a:solidFill>
                <a:latin typeface="+mj-ea"/>
                <a:ea typeface="+mj-ea"/>
              </a:rPr>
              <a:t>記載）</a:t>
            </a:r>
            <a:endParaRPr kumimoji="1" lang="en-US" altLang="ja-JP" sz="1400" b="1">
              <a:solidFill>
                <a:srgbClr val="FF0000"/>
              </a:solidFill>
              <a:latin typeface="+mj-ea"/>
              <a:ea typeface="+mj-ea"/>
            </a:endParaRP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754FBE28-7B05-4DEB-8ED0-43346AAD1DA1}"/>
              </a:ext>
            </a:extLst>
          </p:cNvPr>
          <p:cNvSpPr txBox="1"/>
          <p:nvPr/>
        </p:nvSpPr>
        <p:spPr>
          <a:xfrm>
            <a:off x="591845" y="6211933"/>
            <a:ext cx="7855908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ja-JP" altLang="en-US" sz="1000">
                <a:latin typeface="メイリオ"/>
                <a:ea typeface="メイリオ"/>
              </a:rPr>
              <a:t>ピックアップされた</a:t>
            </a:r>
            <a:r>
              <a:rPr lang="en-US" altLang="ja-JP" sz="1000">
                <a:latin typeface="メイリオ"/>
                <a:ea typeface="メイリオ"/>
              </a:rPr>
              <a:t>TR</a:t>
            </a:r>
            <a:r>
              <a:rPr lang="ja-JP" altLang="en-US" sz="1000">
                <a:latin typeface="メイリオ"/>
                <a:ea typeface="メイリオ"/>
              </a:rPr>
              <a:t>カードがある場合、</a:t>
            </a:r>
            <a:r>
              <a:rPr lang="en-US" altLang="ja-JP" sz="1000">
                <a:latin typeface="メイリオ"/>
                <a:ea typeface="メイリオ"/>
              </a:rPr>
              <a:t>2</a:t>
            </a:r>
            <a:r>
              <a:rPr lang="ja-JP" altLang="en-US" sz="1000">
                <a:latin typeface="メイリオ"/>
                <a:ea typeface="メイリオ"/>
              </a:rPr>
              <a:t>回目の抽選の段階でそのカードの排出率を他のカードに比べ上昇させる。</a:t>
            </a:r>
            <a:endParaRPr lang="en-US" altLang="ja-JP" sz="1000">
              <a:latin typeface="メイリオ"/>
              <a:ea typeface="メイリオ"/>
            </a:endParaRPr>
          </a:p>
          <a:p>
            <a:endParaRPr lang="en-US" altLang="ja-JP" sz="1000">
              <a:latin typeface="メイリオ"/>
              <a:ea typeface="メイリオ"/>
            </a:endParaRPr>
          </a:p>
        </p:txBody>
      </p:sp>
    </p:spTree>
    <p:extLst>
      <p:ext uri="{BB962C8B-B14F-4D97-AF65-F5344CB8AC3E}">
        <p14:creationId xmlns:p14="http://schemas.microsoft.com/office/powerpoint/2010/main" val="26531841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フッター プレースホルダー 68">
            <a:extLst>
              <a:ext uri="{FF2B5EF4-FFF2-40B4-BE49-F238E27FC236}">
                <a16:creationId xmlns:a16="http://schemas.microsoft.com/office/drawing/2014/main" id="{7C740A08-2F6C-4373-BC05-409A9141B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CONFIDENTIAL</a:t>
            </a:r>
            <a:endParaRPr kumimoji="1" lang="ja-JP" altLang="en-US"/>
          </a:p>
        </p:txBody>
      </p:sp>
      <p:sp>
        <p:nvSpPr>
          <p:cNvPr id="94" name="スライド番号プレースホルダー 69">
            <a:extLst>
              <a:ext uri="{FF2B5EF4-FFF2-40B4-BE49-F238E27FC236}">
                <a16:creationId xmlns:a16="http://schemas.microsoft.com/office/drawing/2014/main" id="{BD6E6C64-4BD6-402F-931D-1270BCBBF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72300" y="6492873"/>
            <a:ext cx="2057400" cy="365125"/>
          </a:xfrm>
        </p:spPr>
        <p:txBody>
          <a:bodyPr/>
          <a:lstStyle/>
          <a:p>
            <a:fld id="{A1D1B427-6BB8-45E6-A1F2-9E04AE67DC91}" type="slidenum">
              <a:rPr kumimoji="1" lang="ja-JP" altLang="en-US" smtClean="0"/>
              <a:t>4</a:t>
            </a:fld>
            <a:endParaRPr kumimoji="1" lang="ja-JP" altLang="en-US"/>
          </a:p>
        </p:txBody>
      </p:sp>
      <p:sp>
        <p:nvSpPr>
          <p:cNvPr id="111" name="テキスト ボックス 110">
            <a:extLst>
              <a:ext uri="{FF2B5EF4-FFF2-40B4-BE49-F238E27FC236}">
                <a16:creationId xmlns:a16="http://schemas.microsoft.com/office/drawing/2014/main" id="{361A595E-C5EF-4D42-86BC-F6906F08CA2D}"/>
              </a:ext>
            </a:extLst>
          </p:cNvPr>
          <p:cNvSpPr txBox="1"/>
          <p:nvPr/>
        </p:nvSpPr>
        <p:spPr>
          <a:xfrm>
            <a:off x="17674" y="108237"/>
            <a:ext cx="1620957" cy="30777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kumimoji="1" lang="ja-JP" altLang="en-US" sz="1400" b="1">
                <a:latin typeface="+mj-ea"/>
                <a:ea typeface="+mj-ea"/>
              </a:rPr>
              <a:t>■ガチャについて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A8B0350F-C04B-40B4-8C28-0907A0AC6472}"/>
              </a:ext>
            </a:extLst>
          </p:cNvPr>
          <p:cNvSpPr txBox="1"/>
          <p:nvPr/>
        </p:nvSpPr>
        <p:spPr>
          <a:xfrm>
            <a:off x="410940" y="558868"/>
            <a:ext cx="18004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b="1">
                <a:latin typeface="+mj-ea"/>
                <a:ea typeface="+mj-ea"/>
              </a:rPr>
              <a:t>●スタンプについて</a:t>
            </a:r>
            <a:endParaRPr kumimoji="1" lang="en-US" altLang="ja-JP" sz="1400" b="1">
              <a:latin typeface="+mj-ea"/>
              <a:ea typeface="+mj-ea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9C7779C2-6474-4267-8C98-E1AD32BF6166}"/>
              </a:ext>
            </a:extLst>
          </p:cNvPr>
          <p:cNvSpPr txBox="1"/>
          <p:nvPr/>
        </p:nvSpPr>
        <p:spPr>
          <a:xfrm>
            <a:off x="587366" y="875271"/>
            <a:ext cx="4884671" cy="21544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000" dirty="0">
                <a:latin typeface="+mj-ea"/>
                <a:ea typeface="+mj-ea"/>
              </a:rPr>
              <a:t>期間内にクリスタルで</a:t>
            </a:r>
            <a:r>
              <a:rPr lang="en-US" altLang="ja-JP" sz="1000" dirty="0">
                <a:latin typeface="+mj-ea"/>
                <a:ea typeface="+mj-ea"/>
              </a:rPr>
              <a:t>10</a:t>
            </a:r>
            <a:r>
              <a:rPr lang="ja-JP" altLang="en-US" sz="1000" dirty="0">
                <a:latin typeface="+mj-ea"/>
                <a:ea typeface="+mj-ea"/>
              </a:rPr>
              <a:t>連ガチャを引くごとに該当ガチャのスタンプを</a:t>
            </a:r>
            <a:r>
              <a:rPr lang="en-US" altLang="ja-JP" sz="1000" dirty="0">
                <a:latin typeface="+mj-ea"/>
                <a:ea typeface="+mj-ea"/>
              </a:rPr>
              <a:t>1</a:t>
            </a:r>
            <a:r>
              <a:rPr lang="ja-JP" altLang="en-US" sz="1000" dirty="0">
                <a:latin typeface="+mj-ea"/>
                <a:ea typeface="+mj-ea"/>
              </a:rPr>
              <a:t>つ押す。</a:t>
            </a:r>
            <a:endParaRPr lang="en-US" altLang="ja-JP" sz="1000" dirty="0">
              <a:latin typeface="+mj-ea"/>
              <a:ea typeface="+mj-ea"/>
            </a:endParaRPr>
          </a:p>
          <a:p>
            <a:r>
              <a:rPr lang="en-US" altLang="ja-JP" sz="1000" dirty="0">
                <a:latin typeface="+mj-ea"/>
                <a:ea typeface="+mj-ea"/>
              </a:rPr>
              <a:t>※</a:t>
            </a:r>
            <a:r>
              <a:rPr lang="ja-JP" altLang="en-US" sz="1000" dirty="0">
                <a:latin typeface="+mj-ea"/>
                <a:ea typeface="+mj-ea"/>
              </a:rPr>
              <a:t>チケット消費ではスタンプを押さない。</a:t>
            </a:r>
            <a:endParaRPr lang="en-US" altLang="ja-JP" sz="1000" dirty="0">
              <a:latin typeface="+mj-ea"/>
              <a:ea typeface="+mj-ea"/>
            </a:endParaRPr>
          </a:p>
          <a:p>
            <a:r>
              <a:rPr lang="ja-JP" altLang="en-US" sz="1000" dirty="0">
                <a:latin typeface="+mj-ea"/>
                <a:ea typeface="+mj-ea"/>
              </a:rPr>
              <a:t>スタンプが一定数溜まると確定で報酬を与える。</a:t>
            </a:r>
            <a:endParaRPr lang="en-US" altLang="ja-JP" sz="1000" dirty="0">
              <a:latin typeface="+mj-ea"/>
              <a:ea typeface="+mj-ea"/>
            </a:endParaRPr>
          </a:p>
          <a:p>
            <a:r>
              <a:rPr lang="ja-JP" altLang="en-US" sz="1000" dirty="0">
                <a:latin typeface="+mj-ea"/>
                <a:ea typeface="+mj-ea"/>
              </a:rPr>
              <a:t>与えたアイテムは直接配布される。</a:t>
            </a:r>
            <a:endParaRPr lang="en-US" altLang="ja-JP" sz="1000" dirty="0">
              <a:latin typeface="+mj-ea"/>
              <a:ea typeface="+mj-ea"/>
            </a:endParaRPr>
          </a:p>
          <a:p>
            <a:endParaRPr lang="en-US" altLang="ja-JP" sz="1000" dirty="0">
              <a:latin typeface="+mj-ea"/>
              <a:ea typeface="+mj-ea"/>
            </a:endParaRPr>
          </a:p>
          <a:p>
            <a:r>
              <a:rPr lang="en-US" altLang="ja-JP" sz="1000" dirty="0">
                <a:latin typeface="+mj-ea"/>
                <a:ea typeface="+mj-ea"/>
              </a:rPr>
              <a:t>10</a:t>
            </a:r>
            <a:r>
              <a:rPr lang="ja-JP" altLang="en-US" sz="1000" dirty="0">
                <a:latin typeface="+mj-ea"/>
                <a:ea typeface="+mj-ea"/>
              </a:rPr>
              <a:t>個スタンプが押された場合</a:t>
            </a:r>
            <a:r>
              <a:rPr lang="en-US" altLang="ja-JP" sz="1000" dirty="0">
                <a:latin typeface="+mj-ea"/>
                <a:ea typeface="+mj-ea"/>
              </a:rPr>
              <a:t>2</a:t>
            </a:r>
            <a:r>
              <a:rPr lang="ja-JP" altLang="en-US" sz="1000" dirty="0">
                <a:latin typeface="+mj-ea"/>
                <a:ea typeface="+mj-ea"/>
              </a:rPr>
              <a:t>枚目のカードへ移る。</a:t>
            </a:r>
            <a:endParaRPr lang="en-US" altLang="ja-JP" sz="1000" dirty="0">
              <a:latin typeface="+mj-ea"/>
              <a:ea typeface="+mj-ea"/>
            </a:endParaRPr>
          </a:p>
          <a:p>
            <a:r>
              <a:rPr kumimoji="1" lang="ja-JP" altLang="en-US" sz="1000" dirty="0">
                <a:latin typeface="+mj-ea"/>
                <a:ea typeface="+mj-ea"/>
              </a:rPr>
              <a:t>スタンプの内容は各カードごとで設定できるようにする。</a:t>
            </a:r>
            <a:endParaRPr kumimoji="1" lang="en-US" altLang="ja-JP" sz="1000" dirty="0">
              <a:latin typeface="+mj-ea"/>
              <a:ea typeface="+mj-ea"/>
            </a:endParaRPr>
          </a:p>
          <a:p>
            <a:r>
              <a:rPr lang="ja-JP" altLang="en-US" sz="1000" dirty="0">
                <a:latin typeface="+mj-ea"/>
                <a:ea typeface="+mj-ea"/>
              </a:rPr>
              <a:t>カードは上限</a:t>
            </a:r>
            <a:r>
              <a:rPr lang="en-US" altLang="ja-JP" sz="1000" dirty="0">
                <a:latin typeface="+mj-ea"/>
                <a:ea typeface="+mj-ea"/>
              </a:rPr>
              <a:t>10</a:t>
            </a:r>
            <a:r>
              <a:rPr lang="ja-JP" altLang="en-US" sz="1000" dirty="0">
                <a:latin typeface="+mj-ea"/>
                <a:ea typeface="+mj-ea"/>
              </a:rPr>
              <a:t>枚とし、</a:t>
            </a:r>
            <a:r>
              <a:rPr lang="en-US" altLang="ja-JP" sz="1000" dirty="0">
                <a:latin typeface="+mj-ea"/>
                <a:ea typeface="+mj-ea"/>
              </a:rPr>
              <a:t>11</a:t>
            </a:r>
            <a:r>
              <a:rPr lang="ja-JP" altLang="en-US" sz="1000" dirty="0">
                <a:latin typeface="+mj-ea"/>
                <a:ea typeface="+mj-ea"/>
              </a:rPr>
              <a:t>枚目に移る場合は再度</a:t>
            </a:r>
            <a:r>
              <a:rPr lang="en-US" altLang="ja-JP" sz="1000" dirty="0">
                <a:latin typeface="+mj-ea"/>
                <a:ea typeface="+mj-ea"/>
              </a:rPr>
              <a:t>1</a:t>
            </a:r>
            <a:r>
              <a:rPr lang="ja-JP" altLang="en-US" sz="1000" dirty="0">
                <a:latin typeface="+mj-ea"/>
                <a:ea typeface="+mj-ea"/>
              </a:rPr>
              <a:t>枚目のカードの内容にする。</a:t>
            </a:r>
            <a:endParaRPr lang="en-US" altLang="ja-JP" sz="1000" dirty="0">
              <a:latin typeface="+mj-ea"/>
              <a:ea typeface="+mj-ea"/>
            </a:endParaRPr>
          </a:p>
          <a:p>
            <a:r>
              <a:rPr lang="en-US" altLang="ja-JP" sz="1000" dirty="0">
                <a:latin typeface="+mj-ea"/>
                <a:ea typeface="+mj-ea"/>
              </a:rPr>
              <a:t>※</a:t>
            </a:r>
            <a:r>
              <a:rPr lang="ja-JP" altLang="en-US" sz="1000" dirty="0">
                <a:latin typeface="+mj-ea"/>
                <a:ea typeface="+mj-ea"/>
              </a:rPr>
              <a:t>〇枚目は増え続ける</a:t>
            </a:r>
            <a:endParaRPr lang="en-US" altLang="ja-JP" sz="1000" dirty="0">
              <a:latin typeface="+mj-ea"/>
              <a:ea typeface="+mj-ea"/>
            </a:endParaRPr>
          </a:p>
          <a:p>
            <a:r>
              <a:rPr lang="ja-JP" altLang="en-US" sz="1000" dirty="0">
                <a:latin typeface="+mj-ea"/>
                <a:ea typeface="+mj-ea"/>
              </a:rPr>
              <a:t>期間が過ぎた場合、リセットさせる。期限は各カードによって異なる想定。</a:t>
            </a:r>
            <a:endParaRPr lang="en-US" altLang="ja-JP" sz="1000" dirty="0">
              <a:latin typeface="+mj-ea"/>
              <a:ea typeface="+mj-ea"/>
            </a:endParaRPr>
          </a:p>
          <a:p>
            <a:r>
              <a:rPr lang="ja-JP" altLang="en-US" sz="1000" dirty="0">
                <a:latin typeface="+mj-ea"/>
                <a:ea typeface="+mj-ea"/>
              </a:rPr>
              <a:t>ユーザーがアイテムを選択して受け取るようなものはない。</a:t>
            </a:r>
            <a:endParaRPr lang="en-US" altLang="ja-JP" sz="1000" dirty="0">
              <a:latin typeface="+mj-ea"/>
              <a:ea typeface="+mj-ea"/>
            </a:endParaRPr>
          </a:p>
          <a:p>
            <a:endParaRPr lang="en-US" altLang="ja-JP" sz="1000" dirty="0">
              <a:latin typeface="+mj-ea"/>
              <a:ea typeface="+mj-ea"/>
            </a:endParaRPr>
          </a:p>
          <a:p>
            <a:r>
              <a:rPr lang="en-US" altLang="ja-JP" sz="1000" dirty="0">
                <a:solidFill>
                  <a:srgbClr val="FF0000"/>
                </a:solidFill>
                <a:latin typeface="+mj-ea"/>
                <a:ea typeface="+mj-ea"/>
              </a:rPr>
              <a:t>※</a:t>
            </a:r>
            <a:r>
              <a:rPr lang="ja-JP" altLang="en-US" sz="1000" dirty="0">
                <a:latin typeface="+mj-ea"/>
                <a:ea typeface="+mj-ea"/>
              </a:rPr>
              <a:t>欠片はスタンプの中に入れない</a:t>
            </a:r>
            <a:endParaRPr lang="en-US" altLang="ja-JP" sz="1000" dirty="0">
              <a:latin typeface="+mj-ea"/>
              <a:ea typeface="+mj-ea"/>
            </a:endParaRPr>
          </a:p>
          <a:p>
            <a:endParaRPr lang="en-US" altLang="ja-JP" sz="400" dirty="0">
              <a:latin typeface="+mj-ea"/>
              <a:ea typeface="+mj-ea"/>
            </a:endParaRPr>
          </a:p>
        </p:txBody>
      </p:sp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A5CFDD37-FEE4-4032-B874-FC40D2839CCD}"/>
              </a:ext>
            </a:extLst>
          </p:cNvPr>
          <p:cNvGrpSpPr/>
          <p:nvPr/>
        </p:nvGrpSpPr>
        <p:grpSpPr>
          <a:xfrm>
            <a:off x="5708647" y="996380"/>
            <a:ext cx="2888708" cy="1716961"/>
            <a:chOff x="5708647" y="4001942"/>
            <a:chExt cx="2888708" cy="1716961"/>
          </a:xfrm>
        </p:grpSpPr>
        <p:grpSp>
          <p:nvGrpSpPr>
            <p:cNvPr id="17" name="グループ化 16">
              <a:extLst>
                <a:ext uri="{FF2B5EF4-FFF2-40B4-BE49-F238E27FC236}">
                  <a16:creationId xmlns:a16="http://schemas.microsoft.com/office/drawing/2014/main" id="{1E9355F2-7989-475F-ABDE-E61265031A1F}"/>
                </a:ext>
              </a:extLst>
            </p:cNvPr>
            <p:cNvGrpSpPr/>
            <p:nvPr/>
          </p:nvGrpSpPr>
          <p:grpSpPr>
            <a:xfrm>
              <a:off x="5708647" y="4001942"/>
              <a:ext cx="2888708" cy="1716961"/>
              <a:chOff x="725760" y="1510193"/>
              <a:chExt cx="2888708" cy="1716961"/>
            </a:xfrm>
          </p:grpSpPr>
          <p:grpSp>
            <p:nvGrpSpPr>
              <p:cNvPr id="18" name="グループ化 17">
                <a:extLst>
                  <a:ext uri="{FF2B5EF4-FFF2-40B4-BE49-F238E27FC236}">
                    <a16:creationId xmlns:a16="http://schemas.microsoft.com/office/drawing/2014/main" id="{BE16553A-871B-4338-8122-FC52E91461D8}"/>
                  </a:ext>
                </a:extLst>
              </p:cNvPr>
              <p:cNvGrpSpPr/>
              <p:nvPr/>
            </p:nvGrpSpPr>
            <p:grpSpPr>
              <a:xfrm>
                <a:off x="725760" y="1510193"/>
                <a:ext cx="2888708" cy="1716961"/>
                <a:chOff x="725760" y="1510193"/>
                <a:chExt cx="2888708" cy="1716961"/>
              </a:xfrm>
            </p:grpSpPr>
            <p:sp>
              <p:nvSpPr>
                <p:cNvPr id="25" name="正方形/長方形 24">
                  <a:extLst>
                    <a:ext uri="{FF2B5EF4-FFF2-40B4-BE49-F238E27FC236}">
                      <a16:creationId xmlns:a16="http://schemas.microsoft.com/office/drawing/2014/main" id="{6F0A1ADB-4467-4882-A981-3CA92B0BDE74}"/>
                    </a:ext>
                  </a:extLst>
                </p:cNvPr>
                <p:cNvSpPr/>
                <p:nvPr/>
              </p:nvSpPr>
              <p:spPr>
                <a:xfrm>
                  <a:off x="766674" y="1510193"/>
                  <a:ext cx="2847794" cy="1716961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>
                    <a:latin typeface="+mj-ea"/>
                    <a:ea typeface="+mj-ea"/>
                  </a:endParaRPr>
                </a:p>
              </p:txBody>
            </p:sp>
            <p:sp>
              <p:nvSpPr>
                <p:cNvPr id="26" name="テキスト ボックス 25">
                  <a:extLst>
                    <a:ext uri="{FF2B5EF4-FFF2-40B4-BE49-F238E27FC236}">
                      <a16:creationId xmlns:a16="http://schemas.microsoft.com/office/drawing/2014/main" id="{16927F0A-4CA4-48F0-8AE8-B379D0B9D6F5}"/>
                    </a:ext>
                  </a:extLst>
                </p:cNvPr>
                <p:cNvSpPr txBox="1"/>
                <p:nvPr/>
              </p:nvSpPr>
              <p:spPr>
                <a:xfrm>
                  <a:off x="725760" y="1547085"/>
                  <a:ext cx="1912703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ja-JP" sz="1100" b="1">
                      <a:solidFill>
                        <a:schemeClr val="bg1"/>
                      </a:solidFill>
                      <a:latin typeface="+mj-ea"/>
                      <a:ea typeface="+mj-ea"/>
                    </a:rPr>
                    <a:t>10</a:t>
                  </a:r>
                  <a:r>
                    <a:rPr kumimoji="1" lang="ja-JP" altLang="en-US" sz="1100" b="1">
                      <a:solidFill>
                        <a:schemeClr val="bg1"/>
                      </a:solidFill>
                      <a:latin typeface="+mj-ea"/>
                      <a:ea typeface="+mj-ea"/>
                    </a:rPr>
                    <a:t>連ガチャスタンプカード</a:t>
                  </a:r>
                </a:p>
              </p:txBody>
            </p:sp>
            <p:sp>
              <p:nvSpPr>
                <p:cNvPr id="27" name="テキスト ボックス 26">
                  <a:extLst>
                    <a:ext uri="{FF2B5EF4-FFF2-40B4-BE49-F238E27FC236}">
                      <a16:creationId xmlns:a16="http://schemas.microsoft.com/office/drawing/2014/main" id="{83C69254-5911-4B77-8752-4ED14B61CFDF}"/>
                    </a:ext>
                  </a:extLst>
                </p:cNvPr>
                <p:cNvSpPr txBox="1"/>
                <p:nvPr/>
              </p:nvSpPr>
              <p:spPr>
                <a:xfrm>
                  <a:off x="777056" y="1749105"/>
                  <a:ext cx="1848583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ja-JP" sz="1100" b="1">
                      <a:solidFill>
                        <a:schemeClr val="bg1"/>
                      </a:solidFill>
                      <a:latin typeface="+mj-ea"/>
                      <a:ea typeface="+mj-ea"/>
                    </a:rPr>
                    <a:t>mm/dd</a:t>
                  </a:r>
                  <a:r>
                    <a:rPr kumimoji="1" lang="ja-JP" altLang="en-US" sz="1100" b="1">
                      <a:solidFill>
                        <a:schemeClr val="bg1"/>
                      </a:solidFill>
                      <a:latin typeface="+mj-ea"/>
                      <a:ea typeface="+mj-ea"/>
                    </a:rPr>
                    <a:t>　</a:t>
                  </a:r>
                  <a:r>
                    <a:rPr kumimoji="1" lang="en-US" altLang="ja-JP" sz="1100" b="1" err="1">
                      <a:solidFill>
                        <a:schemeClr val="bg1"/>
                      </a:solidFill>
                      <a:latin typeface="+mj-ea"/>
                      <a:ea typeface="+mj-ea"/>
                    </a:rPr>
                    <a:t>hh:mm</a:t>
                  </a:r>
                  <a:r>
                    <a:rPr kumimoji="1" lang="ja-JP" altLang="en-US" sz="1100" b="1">
                      <a:solidFill>
                        <a:schemeClr val="bg1"/>
                      </a:solidFill>
                      <a:latin typeface="+mj-ea"/>
                      <a:ea typeface="+mj-ea"/>
                    </a:rPr>
                    <a:t>　まで</a:t>
                  </a:r>
                </a:p>
              </p:txBody>
            </p:sp>
            <p:grpSp>
              <p:nvGrpSpPr>
                <p:cNvPr id="28" name="グループ化 27">
                  <a:extLst>
                    <a:ext uri="{FF2B5EF4-FFF2-40B4-BE49-F238E27FC236}">
                      <a16:creationId xmlns:a16="http://schemas.microsoft.com/office/drawing/2014/main" id="{AB67E15C-2AA7-4AEF-91AA-22CC3CCC7CD4}"/>
                    </a:ext>
                  </a:extLst>
                </p:cNvPr>
                <p:cNvGrpSpPr/>
                <p:nvPr/>
              </p:nvGrpSpPr>
              <p:grpSpPr>
                <a:xfrm>
                  <a:off x="775254" y="2008484"/>
                  <a:ext cx="2605945" cy="1053170"/>
                  <a:chOff x="775254" y="2008484"/>
                  <a:chExt cx="2605945" cy="1053170"/>
                </a:xfrm>
              </p:grpSpPr>
              <p:sp>
                <p:nvSpPr>
                  <p:cNvPr id="29" name="四角形: 角を丸くする 28">
                    <a:extLst>
                      <a:ext uri="{FF2B5EF4-FFF2-40B4-BE49-F238E27FC236}">
                        <a16:creationId xmlns:a16="http://schemas.microsoft.com/office/drawing/2014/main" id="{B62ABD02-4099-4732-AFD0-DE4E570D06AB}"/>
                      </a:ext>
                    </a:extLst>
                  </p:cNvPr>
                  <p:cNvSpPr/>
                  <p:nvPr/>
                </p:nvSpPr>
                <p:spPr>
                  <a:xfrm>
                    <a:off x="860572" y="2010715"/>
                    <a:ext cx="400110" cy="400110"/>
                  </a:xfrm>
                  <a:prstGeom prst="round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>
                      <a:latin typeface="+mj-ea"/>
                      <a:ea typeface="+mj-ea"/>
                    </a:endParaRPr>
                  </a:p>
                </p:txBody>
              </p:sp>
              <p:sp>
                <p:nvSpPr>
                  <p:cNvPr id="30" name="四角形: 角を丸くする 29">
                    <a:extLst>
                      <a:ext uri="{FF2B5EF4-FFF2-40B4-BE49-F238E27FC236}">
                        <a16:creationId xmlns:a16="http://schemas.microsoft.com/office/drawing/2014/main" id="{AC0FB114-86F9-49AB-A38C-AB7BA05A0DE1}"/>
                      </a:ext>
                    </a:extLst>
                  </p:cNvPr>
                  <p:cNvSpPr/>
                  <p:nvPr/>
                </p:nvSpPr>
                <p:spPr>
                  <a:xfrm>
                    <a:off x="863421" y="2622080"/>
                    <a:ext cx="400110" cy="400110"/>
                  </a:xfrm>
                  <a:prstGeom prst="round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>
                      <a:latin typeface="+mj-ea"/>
                      <a:ea typeface="+mj-ea"/>
                    </a:endParaRPr>
                  </a:p>
                </p:txBody>
              </p:sp>
              <p:sp>
                <p:nvSpPr>
                  <p:cNvPr id="31" name="四角形: 角を丸くする 30">
                    <a:extLst>
                      <a:ext uri="{FF2B5EF4-FFF2-40B4-BE49-F238E27FC236}">
                        <a16:creationId xmlns:a16="http://schemas.microsoft.com/office/drawing/2014/main" id="{5554DA7C-08E4-4B5D-9143-8242AFCC2008}"/>
                      </a:ext>
                    </a:extLst>
                  </p:cNvPr>
                  <p:cNvSpPr/>
                  <p:nvPr/>
                </p:nvSpPr>
                <p:spPr>
                  <a:xfrm>
                    <a:off x="1376282" y="2008484"/>
                    <a:ext cx="400110" cy="400110"/>
                  </a:xfrm>
                  <a:prstGeom prst="round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>
                      <a:latin typeface="+mj-ea"/>
                      <a:ea typeface="+mj-ea"/>
                    </a:endParaRPr>
                  </a:p>
                </p:txBody>
              </p:sp>
              <p:sp>
                <p:nvSpPr>
                  <p:cNvPr id="32" name="四角形: 角を丸くする 31">
                    <a:extLst>
                      <a:ext uri="{FF2B5EF4-FFF2-40B4-BE49-F238E27FC236}">
                        <a16:creationId xmlns:a16="http://schemas.microsoft.com/office/drawing/2014/main" id="{19AB8CFD-D395-4DDE-9738-12393AEFE32D}"/>
                      </a:ext>
                    </a:extLst>
                  </p:cNvPr>
                  <p:cNvSpPr/>
                  <p:nvPr/>
                </p:nvSpPr>
                <p:spPr>
                  <a:xfrm>
                    <a:off x="1379131" y="2619849"/>
                    <a:ext cx="400110" cy="400110"/>
                  </a:xfrm>
                  <a:prstGeom prst="round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>
                      <a:latin typeface="+mj-ea"/>
                      <a:ea typeface="+mj-ea"/>
                    </a:endParaRPr>
                  </a:p>
                </p:txBody>
              </p:sp>
              <p:sp>
                <p:nvSpPr>
                  <p:cNvPr id="33" name="四角形: 角を丸くする 32">
                    <a:extLst>
                      <a:ext uri="{FF2B5EF4-FFF2-40B4-BE49-F238E27FC236}">
                        <a16:creationId xmlns:a16="http://schemas.microsoft.com/office/drawing/2014/main" id="{B89F0C63-D20A-42A2-8026-6092D6B5FB24}"/>
                      </a:ext>
                    </a:extLst>
                  </p:cNvPr>
                  <p:cNvSpPr/>
                  <p:nvPr/>
                </p:nvSpPr>
                <p:spPr>
                  <a:xfrm>
                    <a:off x="1891992" y="2008484"/>
                    <a:ext cx="400110" cy="400110"/>
                  </a:xfrm>
                  <a:prstGeom prst="round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>
                      <a:latin typeface="+mj-ea"/>
                      <a:ea typeface="+mj-ea"/>
                    </a:endParaRPr>
                  </a:p>
                </p:txBody>
              </p:sp>
              <p:sp>
                <p:nvSpPr>
                  <p:cNvPr id="34" name="四角形: 角を丸くする 33">
                    <a:extLst>
                      <a:ext uri="{FF2B5EF4-FFF2-40B4-BE49-F238E27FC236}">
                        <a16:creationId xmlns:a16="http://schemas.microsoft.com/office/drawing/2014/main" id="{5BB15FBF-2460-4000-98F0-56ABE9A401F1}"/>
                      </a:ext>
                    </a:extLst>
                  </p:cNvPr>
                  <p:cNvSpPr/>
                  <p:nvPr/>
                </p:nvSpPr>
                <p:spPr>
                  <a:xfrm>
                    <a:off x="1894841" y="2619849"/>
                    <a:ext cx="400110" cy="400110"/>
                  </a:xfrm>
                  <a:prstGeom prst="round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>
                      <a:latin typeface="+mj-ea"/>
                      <a:ea typeface="+mj-ea"/>
                    </a:endParaRPr>
                  </a:p>
                </p:txBody>
              </p:sp>
              <p:sp>
                <p:nvSpPr>
                  <p:cNvPr id="35" name="四角形: 角を丸くする 34">
                    <a:extLst>
                      <a:ext uri="{FF2B5EF4-FFF2-40B4-BE49-F238E27FC236}">
                        <a16:creationId xmlns:a16="http://schemas.microsoft.com/office/drawing/2014/main" id="{09CD3773-0F58-46D4-94CF-2E0A18903E1E}"/>
                      </a:ext>
                    </a:extLst>
                  </p:cNvPr>
                  <p:cNvSpPr/>
                  <p:nvPr/>
                </p:nvSpPr>
                <p:spPr>
                  <a:xfrm>
                    <a:off x="2407702" y="2008484"/>
                    <a:ext cx="400110" cy="400110"/>
                  </a:xfrm>
                  <a:prstGeom prst="round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>
                      <a:latin typeface="+mj-ea"/>
                      <a:ea typeface="+mj-ea"/>
                    </a:endParaRPr>
                  </a:p>
                </p:txBody>
              </p:sp>
              <p:sp>
                <p:nvSpPr>
                  <p:cNvPr id="36" name="四角形: 角を丸くする 35">
                    <a:extLst>
                      <a:ext uri="{FF2B5EF4-FFF2-40B4-BE49-F238E27FC236}">
                        <a16:creationId xmlns:a16="http://schemas.microsoft.com/office/drawing/2014/main" id="{58FDF400-273A-455C-9A9A-DD82EC61A7A0}"/>
                      </a:ext>
                    </a:extLst>
                  </p:cNvPr>
                  <p:cNvSpPr/>
                  <p:nvPr/>
                </p:nvSpPr>
                <p:spPr>
                  <a:xfrm>
                    <a:off x="2410551" y="2619849"/>
                    <a:ext cx="400110" cy="400110"/>
                  </a:xfrm>
                  <a:prstGeom prst="round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>
                      <a:latin typeface="+mj-ea"/>
                      <a:ea typeface="+mj-ea"/>
                    </a:endParaRPr>
                  </a:p>
                </p:txBody>
              </p:sp>
              <p:sp>
                <p:nvSpPr>
                  <p:cNvPr id="37" name="四角形: 角を丸くする 36">
                    <a:extLst>
                      <a:ext uri="{FF2B5EF4-FFF2-40B4-BE49-F238E27FC236}">
                        <a16:creationId xmlns:a16="http://schemas.microsoft.com/office/drawing/2014/main" id="{E042BB81-CD1C-47F6-9153-EB215ACC8BB1}"/>
                      </a:ext>
                    </a:extLst>
                  </p:cNvPr>
                  <p:cNvSpPr/>
                  <p:nvPr/>
                </p:nvSpPr>
                <p:spPr>
                  <a:xfrm>
                    <a:off x="2923412" y="2008484"/>
                    <a:ext cx="400110" cy="400110"/>
                  </a:xfrm>
                  <a:prstGeom prst="round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>
                      <a:latin typeface="+mj-ea"/>
                      <a:ea typeface="+mj-ea"/>
                    </a:endParaRPr>
                  </a:p>
                </p:txBody>
              </p:sp>
              <p:sp>
                <p:nvSpPr>
                  <p:cNvPr id="38" name="四角形: 角を丸くする 37">
                    <a:extLst>
                      <a:ext uri="{FF2B5EF4-FFF2-40B4-BE49-F238E27FC236}">
                        <a16:creationId xmlns:a16="http://schemas.microsoft.com/office/drawing/2014/main" id="{5751940F-E2CF-403C-8752-9F92E4002540}"/>
                      </a:ext>
                    </a:extLst>
                  </p:cNvPr>
                  <p:cNvSpPr/>
                  <p:nvPr/>
                </p:nvSpPr>
                <p:spPr>
                  <a:xfrm>
                    <a:off x="2926261" y="2619849"/>
                    <a:ext cx="400110" cy="400110"/>
                  </a:xfrm>
                  <a:prstGeom prst="round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>
                      <a:latin typeface="+mj-ea"/>
                      <a:ea typeface="+mj-ea"/>
                    </a:endParaRPr>
                  </a:p>
                </p:txBody>
              </p:sp>
              <p:sp>
                <p:nvSpPr>
                  <p:cNvPr id="39" name="テキスト ボックス 38">
                    <a:extLst>
                      <a:ext uri="{FF2B5EF4-FFF2-40B4-BE49-F238E27FC236}">
                        <a16:creationId xmlns:a16="http://schemas.microsoft.com/office/drawing/2014/main" id="{5FC66A21-50CF-4F29-BB85-3364BB872DA2}"/>
                      </a:ext>
                    </a:extLst>
                  </p:cNvPr>
                  <p:cNvSpPr txBox="1"/>
                  <p:nvPr/>
                </p:nvSpPr>
                <p:spPr>
                  <a:xfrm>
                    <a:off x="2335887" y="2241733"/>
                    <a:ext cx="543739" cy="20005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kumimoji="1" lang="ja-JP" altLang="en-US" sz="700" b="1">
                        <a:solidFill>
                          <a:schemeClr val="bg1"/>
                        </a:solidFill>
                        <a:latin typeface="+mj-ea"/>
                        <a:ea typeface="+mj-ea"/>
                      </a:rPr>
                      <a:t>ゴールド</a:t>
                    </a:r>
                  </a:p>
                </p:txBody>
              </p:sp>
              <p:sp>
                <p:nvSpPr>
                  <p:cNvPr id="40" name="テキスト ボックス 39">
                    <a:extLst>
                      <a:ext uri="{FF2B5EF4-FFF2-40B4-BE49-F238E27FC236}">
                        <a16:creationId xmlns:a16="http://schemas.microsoft.com/office/drawing/2014/main" id="{1FAE8F02-DF1A-4955-AFA0-39E0719B1AD2}"/>
                      </a:ext>
                    </a:extLst>
                  </p:cNvPr>
                  <p:cNvSpPr txBox="1"/>
                  <p:nvPr/>
                </p:nvSpPr>
                <p:spPr>
                  <a:xfrm>
                    <a:off x="781119" y="2250666"/>
                    <a:ext cx="543739" cy="20005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kumimoji="1" lang="ja-JP" altLang="en-US" sz="700" b="1">
                        <a:solidFill>
                          <a:schemeClr val="bg1"/>
                        </a:solidFill>
                        <a:latin typeface="+mj-ea"/>
                        <a:ea typeface="+mj-ea"/>
                      </a:rPr>
                      <a:t>ゴールド</a:t>
                    </a:r>
                  </a:p>
                </p:txBody>
              </p:sp>
              <p:sp>
                <p:nvSpPr>
                  <p:cNvPr id="41" name="テキスト ボックス 40">
                    <a:extLst>
                      <a:ext uri="{FF2B5EF4-FFF2-40B4-BE49-F238E27FC236}">
                        <a16:creationId xmlns:a16="http://schemas.microsoft.com/office/drawing/2014/main" id="{3DCB703E-C59C-4919-B5CE-2EDC3BB02A83}"/>
                      </a:ext>
                    </a:extLst>
                  </p:cNvPr>
                  <p:cNvSpPr txBox="1"/>
                  <p:nvPr/>
                </p:nvSpPr>
                <p:spPr>
                  <a:xfrm>
                    <a:off x="1296701" y="2166679"/>
                    <a:ext cx="569387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kumimoji="1" lang="ja-JP" altLang="en-US" sz="600" b="1">
                        <a:solidFill>
                          <a:schemeClr val="bg1"/>
                        </a:solidFill>
                        <a:latin typeface="+mj-ea"/>
                        <a:ea typeface="+mj-ea"/>
                      </a:rPr>
                      <a:t>怪獣</a:t>
                    </a:r>
                    <a:endParaRPr kumimoji="1" lang="en-US" altLang="ja-JP" sz="600" b="1">
                      <a:solidFill>
                        <a:schemeClr val="bg1"/>
                      </a:solidFill>
                      <a:latin typeface="+mj-ea"/>
                      <a:ea typeface="+mj-ea"/>
                    </a:endParaRPr>
                  </a:p>
                  <a:p>
                    <a:pPr algn="ctr"/>
                    <a:r>
                      <a:rPr kumimoji="1" lang="ja-JP" altLang="en-US" sz="600" b="1">
                        <a:solidFill>
                          <a:schemeClr val="bg1"/>
                        </a:solidFill>
                        <a:latin typeface="+mj-ea"/>
                        <a:ea typeface="+mj-ea"/>
                      </a:rPr>
                      <a:t>エネルギー</a:t>
                    </a:r>
                  </a:p>
                </p:txBody>
              </p:sp>
              <p:sp>
                <p:nvSpPr>
                  <p:cNvPr id="42" name="テキスト ボックス 41">
                    <a:extLst>
                      <a:ext uri="{FF2B5EF4-FFF2-40B4-BE49-F238E27FC236}">
                        <a16:creationId xmlns:a16="http://schemas.microsoft.com/office/drawing/2014/main" id="{E12E1D72-C671-4DCE-AFF5-C01DD3E32363}"/>
                      </a:ext>
                    </a:extLst>
                  </p:cNvPr>
                  <p:cNvSpPr txBox="1"/>
                  <p:nvPr/>
                </p:nvSpPr>
                <p:spPr>
                  <a:xfrm>
                    <a:off x="2941365" y="2630705"/>
                    <a:ext cx="364202" cy="41549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kumimoji="1" lang="ja-JP" altLang="en-US" sz="700" b="1">
                        <a:solidFill>
                          <a:schemeClr val="bg1"/>
                        </a:solidFill>
                        <a:latin typeface="+mj-ea"/>
                        <a:ea typeface="+mj-ea"/>
                      </a:rPr>
                      <a:t>★５</a:t>
                    </a:r>
                    <a:endParaRPr kumimoji="1" lang="en-US" altLang="ja-JP" sz="700" b="1">
                      <a:solidFill>
                        <a:schemeClr val="bg1"/>
                      </a:solidFill>
                      <a:latin typeface="+mj-ea"/>
                      <a:ea typeface="+mj-ea"/>
                    </a:endParaRPr>
                  </a:p>
                  <a:p>
                    <a:pPr algn="ctr"/>
                    <a:r>
                      <a:rPr kumimoji="1" lang="en-US" altLang="ja-JP" sz="700" b="1">
                        <a:solidFill>
                          <a:schemeClr val="bg1"/>
                        </a:solidFill>
                        <a:latin typeface="+mj-ea"/>
                        <a:ea typeface="+mj-ea"/>
                      </a:rPr>
                      <a:t>1</a:t>
                    </a:r>
                    <a:r>
                      <a:rPr kumimoji="1" lang="ja-JP" altLang="en-US" sz="700" b="1">
                        <a:solidFill>
                          <a:schemeClr val="bg1"/>
                        </a:solidFill>
                        <a:latin typeface="+mj-ea"/>
                        <a:ea typeface="+mj-ea"/>
                      </a:rPr>
                      <a:t>体</a:t>
                    </a:r>
                    <a:endParaRPr kumimoji="1" lang="en-US" altLang="ja-JP" sz="700" b="1">
                      <a:solidFill>
                        <a:schemeClr val="bg1"/>
                      </a:solidFill>
                      <a:latin typeface="+mj-ea"/>
                      <a:ea typeface="+mj-ea"/>
                    </a:endParaRPr>
                  </a:p>
                  <a:p>
                    <a:pPr algn="ctr"/>
                    <a:r>
                      <a:rPr kumimoji="1" lang="ja-JP" altLang="en-US" sz="700" b="1">
                        <a:solidFill>
                          <a:schemeClr val="bg1"/>
                        </a:solidFill>
                        <a:latin typeface="+mj-ea"/>
                        <a:ea typeface="+mj-ea"/>
                      </a:rPr>
                      <a:t>確定</a:t>
                    </a:r>
                  </a:p>
                </p:txBody>
              </p:sp>
              <p:sp>
                <p:nvSpPr>
                  <p:cNvPr id="43" name="テキスト ボックス 42">
                    <a:extLst>
                      <a:ext uri="{FF2B5EF4-FFF2-40B4-BE49-F238E27FC236}">
                        <a16:creationId xmlns:a16="http://schemas.microsoft.com/office/drawing/2014/main" id="{A88CFA3D-7B11-46EB-BDBD-780A691BE743}"/>
                      </a:ext>
                    </a:extLst>
                  </p:cNvPr>
                  <p:cNvSpPr txBox="1"/>
                  <p:nvPr/>
                </p:nvSpPr>
                <p:spPr>
                  <a:xfrm>
                    <a:off x="1810420" y="2252142"/>
                    <a:ext cx="569387" cy="1692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kumimoji="1" lang="ja-JP" altLang="en-US" sz="500" b="1">
                        <a:solidFill>
                          <a:schemeClr val="bg1"/>
                        </a:solidFill>
                        <a:latin typeface="+mj-ea"/>
                        <a:ea typeface="+mj-ea"/>
                      </a:rPr>
                      <a:t>強化アイテム</a:t>
                    </a:r>
                  </a:p>
                </p:txBody>
              </p:sp>
              <p:sp>
                <p:nvSpPr>
                  <p:cNvPr id="44" name="テキスト ボックス 43">
                    <a:extLst>
                      <a:ext uri="{FF2B5EF4-FFF2-40B4-BE49-F238E27FC236}">
                        <a16:creationId xmlns:a16="http://schemas.microsoft.com/office/drawing/2014/main" id="{7F0D5843-A2A2-41CA-9DD2-017388DA1A1E}"/>
                      </a:ext>
                    </a:extLst>
                  </p:cNvPr>
                  <p:cNvSpPr txBox="1"/>
                  <p:nvPr/>
                </p:nvSpPr>
                <p:spPr>
                  <a:xfrm>
                    <a:off x="1300721" y="2849149"/>
                    <a:ext cx="543739" cy="20005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kumimoji="1" lang="ja-JP" altLang="en-US" sz="700" b="1">
                        <a:solidFill>
                          <a:schemeClr val="bg1"/>
                        </a:solidFill>
                        <a:latin typeface="+mj-ea"/>
                        <a:ea typeface="+mj-ea"/>
                      </a:rPr>
                      <a:t>ゴールド</a:t>
                    </a:r>
                  </a:p>
                </p:txBody>
              </p:sp>
              <p:sp>
                <p:nvSpPr>
                  <p:cNvPr id="45" name="テキスト ボックス 44">
                    <a:extLst>
                      <a:ext uri="{FF2B5EF4-FFF2-40B4-BE49-F238E27FC236}">
                        <a16:creationId xmlns:a16="http://schemas.microsoft.com/office/drawing/2014/main" id="{29A3AD2E-4BC8-423E-ABAF-CB8C460C1982}"/>
                      </a:ext>
                    </a:extLst>
                  </p:cNvPr>
                  <p:cNvSpPr txBox="1"/>
                  <p:nvPr/>
                </p:nvSpPr>
                <p:spPr>
                  <a:xfrm>
                    <a:off x="775254" y="2859558"/>
                    <a:ext cx="569387" cy="1692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kumimoji="1" lang="ja-JP" altLang="en-US" sz="500" b="1">
                        <a:solidFill>
                          <a:schemeClr val="bg1"/>
                        </a:solidFill>
                        <a:latin typeface="+mj-ea"/>
                        <a:ea typeface="+mj-ea"/>
                      </a:rPr>
                      <a:t>強化アイテム</a:t>
                    </a:r>
                  </a:p>
                </p:txBody>
              </p:sp>
              <p:sp>
                <p:nvSpPr>
                  <p:cNvPr id="46" name="テキスト ボックス 45">
                    <a:extLst>
                      <a:ext uri="{FF2B5EF4-FFF2-40B4-BE49-F238E27FC236}">
                        <a16:creationId xmlns:a16="http://schemas.microsoft.com/office/drawing/2014/main" id="{7F698595-67D8-4D39-B470-D0C5F78CD9F7}"/>
                      </a:ext>
                    </a:extLst>
                  </p:cNvPr>
                  <p:cNvSpPr txBox="1"/>
                  <p:nvPr/>
                </p:nvSpPr>
                <p:spPr>
                  <a:xfrm>
                    <a:off x="1809970" y="2784655"/>
                    <a:ext cx="569387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kumimoji="1" lang="ja-JP" altLang="en-US" sz="600" b="1">
                        <a:solidFill>
                          <a:schemeClr val="bg1"/>
                        </a:solidFill>
                        <a:latin typeface="+mj-ea"/>
                        <a:ea typeface="+mj-ea"/>
                      </a:rPr>
                      <a:t>怪獣</a:t>
                    </a:r>
                    <a:endParaRPr kumimoji="1" lang="en-US" altLang="ja-JP" sz="600" b="1">
                      <a:solidFill>
                        <a:schemeClr val="bg1"/>
                      </a:solidFill>
                      <a:latin typeface="+mj-ea"/>
                      <a:ea typeface="+mj-ea"/>
                    </a:endParaRPr>
                  </a:p>
                  <a:p>
                    <a:pPr algn="ctr"/>
                    <a:r>
                      <a:rPr kumimoji="1" lang="ja-JP" altLang="en-US" sz="600" b="1">
                        <a:solidFill>
                          <a:schemeClr val="bg1"/>
                        </a:solidFill>
                        <a:latin typeface="+mj-ea"/>
                        <a:ea typeface="+mj-ea"/>
                      </a:rPr>
                      <a:t>エネルギー</a:t>
                    </a:r>
                  </a:p>
                </p:txBody>
              </p:sp>
              <p:sp>
                <p:nvSpPr>
                  <p:cNvPr id="47" name="テキスト ボックス 46">
                    <a:extLst>
                      <a:ext uri="{FF2B5EF4-FFF2-40B4-BE49-F238E27FC236}">
                        <a16:creationId xmlns:a16="http://schemas.microsoft.com/office/drawing/2014/main" id="{2363AEED-8217-4108-907F-4C053F02CE6C}"/>
                      </a:ext>
                    </a:extLst>
                  </p:cNvPr>
                  <p:cNvSpPr txBox="1"/>
                  <p:nvPr/>
                </p:nvSpPr>
                <p:spPr>
                  <a:xfrm>
                    <a:off x="2888756" y="2235438"/>
                    <a:ext cx="492443" cy="18466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kumimoji="1" lang="ja-JP" altLang="en-US" sz="600" b="1">
                        <a:solidFill>
                          <a:schemeClr val="bg1"/>
                        </a:solidFill>
                        <a:latin typeface="+mj-ea"/>
                        <a:ea typeface="+mj-ea"/>
                      </a:rPr>
                      <a:t>アイテム</a:t>
                    </a:r>
                  </a:p>
                </p:txBody>
              </p:sp>
              <p:sp>
                <p:nvSpPr>
                  <p:cNvPr id="49" name="テキスト ボックス 48">
                    <a:extLst>
                      <a:ext uri="{FF2B5EF4-FFF2-40B4-BE49-F238E27FC236}">
                        <a16:creationId xmlns:a16="http://schemas.microsoft.com/office/drawing/2014/main" id="{9951B74E-ABFC-4C4D-913A-35CFC7DCCF92}"/>
                      </a:ext>
                    </a:extLst>
                  </p:cNvPr>
                  <p:cNvSpPr txBox="1"/>
                  <p:nvPr/>
                </p:nvSpPr>
                <p:spPr>
                  <a:xfrm>
                    <a:off x="2372090" y="2849351"/>
                    <a:ext cx="492443" cy="18466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kumimoji="1" lang="ja-JP" altLang="en-US" sz="600" b="1">
                        <a:solidFill>
                          <a:schemeClr val="bg1"/>
                        </a:solidFill>
                        <a:latin typeface="+mj-ea"/>
                        <a:ea typeface="+mj-ea"/>
                      </a:rPr>
                      <a:t>アイテム</a:t>
                    </a:r>
                  </a:p>
                </p:txBody>
              </p:sp>
            </p:grpSp>
          </p:grpSp>
          <p:grpSp>
            <p:nvGrpSpPr>
              <p:cNvPr id="19" name="グループ化 18">
                <a:extLst>
                  <a:ext uri="{FF2B5EF4-FFF2-40B4-BE49-F238E27FC236}">
                    <a16:creationId xmlns:a16="http://schemas.microsoft.com/office/drawing/2014/main" id="{98638D3A-491F-4A9A-9719-3E59541EE402}"/>
                  </a:ext>
                </a:extLst>
              </p:cNvPr>
              <p:cNvGrpSpPr/>
              <p:nvPr/>
            </p:nvGrpSpPr>
            <p:grpSpPr>
              <a:xfrm rot="20700000">
                <a:off x="833391" y="2051078"/>
                <a:ext cx="471077" cy="306799"/>
                <a:chOff x="3966162" y="1904652"/>
                <a:chExt cx="471077" cy="306799"/>
              </a:xfrm>
            </p:grpSpPr>
            <p:sp>
              <p:nvSpPr>
                <p:cNvPr id="23" name="楕円 22">
                  <a:extLst>
                    <a:ext uri="{FF2B5EF4-FFF2-40B4-BE49-F238E27FC236}">
                      <a16:creationId xmlns:a16="http://schemas.microsoft.com/office/drawing/2014/main" id="{E8C45978-3148-4C37-8C05-4D7A83B54365}"/>
                    </a:ext>
                  </a:extLst>
                </p:cNvPr>
                <p:cNvSpPr/>
                <p:nvPr/>
              </p:nvSpPr>
              <p:spPr>
                <a:xfrm>
                  <a:off x="4028459" y="1904652"/>
                  <a:ext cx="306799" cy="306799"/>
                </a:xfrm>
                <a:prstGeom prst="ellipse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900">
                    <a:solidFill>
                      <a:srgbClr val="FF0000"/>
                    </a:solidFill>
                    <a:latin typeface="+mj-ea"/>
                    <a:ea typeface="+mj-ea"/>
                  </a:endParaRPr>
                </a:p>
              </p:txBody>
            </p:sp>
            <p:sp>
              <p:nvSpPr>
                <p:cNvPr id="24" name="テキスト ボックス 23">
                  <a:extLst>
                    <a:ext uri="{FF2B5EF4-FFF2-40B4-BE49-F238E27FC236}">
                      <a16:creationId xmlns:a16="http://schemas.microsoft.com/office/drawing/2014/main" id="{6FBF6D69-E62A-4CF8-9136-CE1B2C501036}"/>
                    </a:ext>
                  </a:extLst>
                </p:cNvPr>
                <p:cNvSpPr txBox="1"/>
                <p:nvPr/>
              </p:nvSpPr>
              <p:spPr>
                <a:xfrm>
                  <a:off x="3966162" y="1968472"/>
                  <a:ext cx="471077" cy="2000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ja-JP" sz="700" b="1">
                      <a:solidFill>
                        <a:srgbClr val="FF0000"/>
                      </a:solidFill>
                      <a:latin typeface="+mj-ea"/>
                      <a:ea typeface="+mj-ea"/>
                    </a:rPr>
                    <a:t>GET</a:t>
                  </a:r>
                  <a:r>
                    <a:rPr kumimoji="1" lang="ja-JP" altLang="en-US" sz="700" b="1">
                      <a:solidFill>
                        <a:srgbClr val="FF0000"/>
                      </a:solidFill>
                      <a:latin typeface="+mj-ea"/>
                      <a:ea typeface="+mj-ea"/>
                    </a:rPr>
                    <a:t>！</a:t>
                  </a:r>
                </a:p>
              </p:txBody>
            </p:sp>
          </p:grpSp>
          <p:grpSp>
            <p:nvGrpSpPr>
              <p:cNvPr id="20" name="グループ化 19">
                <a:extLst>
                  <a:ext uri="{FF2B5EF4-FFF2-40B4-BE49-F238E27FC236}">
                    <a16:creationId xmlns:a16="http://schemas.microsoft.com/office/drawing/2014/main" id="{32E40875-CDA8-4D85-88E1-5089A27B2B4B}"/>
                  </a:ext>
                </a:extLst>
              </p:cNvPr>
              <p:cNvGrpSpPr/>
              <p:nvPr/>
            </p:nvGrpSpPr>
            <p:grpSpPr>
              <a:xfrm rot="20700000">
                <a:off x="1370980" y="2053652"/>
                <a:ext cx="471077" cy="306799"/>
                <a:chOff x="3966162" y="1904652"/>
                <a:chExt cx="471077" cy="306799"/>
              </a:xfrm>
            </p:grpSpPr>
            <p:sp>
              <p:nvSpPr>
                <p:cNvPr id="21" name="楕円 20">
                  <a:extLst>
                    <a:ext uri="{FF2B5EF4-FFF2-40B4-BE49-F238E27FC236}">
                      <a16:creationId xmlns:a16="http://schemas.microsoft.com/office/drawing/2014/main" id="{2B812A4B-9F98-4722-A2EC-EDF75D68DF41}"/>
                    </a:ext>
                  </a:extLst>
                </p:cNvPr>
                <p:cNvSpPr/>
                <p:nvPr/>
              </p:nvSpPr>
              <p:spPr>
                <a:xfrm>
                  <a:off x="4028459" y="1904652"/>
                  <a:ext cx="306799" cy="306799"/>
                </a:xfrm>
                <a:prstGeom prst="ellipse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900">
                    <a:solidFill>
                      <a:srgbClr val="FF0000"/>
                    </a:solidFill>
                    <a:latin typeface="+mj-ea"/>
                    <a:ea typeface="+mj-ea"/>
                  </a:endParaRPr>
                </a:p>
              </p:txBody>
            </p:sp>
            <p:sp>
              <p:nvSpPr>
                <p:cNvPr id="22" name="テキスト ボックス 21">
                  <a:extLst>
                    <a:ext uri="{FF2B5EF4-FFF2-40B4-BE49-F238E27FC236}">
                      <a16:creationId xmlns:a16="http://schemas.microsoft.com/office/drawing/2014/main" id="{72EA4EDC-0483-4532-8401-E1F7C7CD8493}"/>
                    </a:ext>
                  </a:extLst>
                </p:cNvPr>
                <p:cNvSpPr txBox="1"/>
                <p:nvPr/>
              </p:nvSpPr>
              <p:spPr>
                <a:xfrm>
                  <a:off x="3966162" y="1968472"/>
                  <a:ext cx="471077" cy="2000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ja-JP" sz="700" b="1">
                      <a:solidFill>
                        <a:srgbClr val="FF0000"/>
                      </a:solidFill>
                      <a:latin typeface="+mj-ea"/>
                      <a:ea typeface="+mj-ea"/>
                    </a:rPr>
                    <a:t>GET</a:t>
                  </a:r>
                  <a:r>
                    <a:rPr kumimoji="1" lang="ja-JP" altLang="en-US" sz="700" b="1">
                      <a:solidFill>
                        <a:srgbClr val="FF0000"/>
                      </a:solidFill>
                      <a:latin typeface="+mj-ea"/>
                      <a:ea typeface="+mj-ea"/>
                    </a:rPr>
                    <a:t>！</a:t>
                  </a:r>
                </a:p>
              </p:txBody>
            </p:sp>
          </p:grpSp>
        </p:grpSp>
        <p:sp>
          <p:nvSpPr>
            <p:cNvPr id="50" name="テキスト ボックス 49">
              <a:extLst>
                <a:ext uri="{FF2B5EF4-FFF2-40B4-BE49-F238E27FC236}">
                  <a16:creationId xmlns:a16="http://schemas.microsoft.com/office/drawing/2014/main" id="{A250B3BD-BC47-4BAF-B770-D704629B70D0}"/>
                </a:ext>
              </a:extLst>
            </p:cNvPr>
            <p:cNvSpPr txBox="1"/>
            <p:nvPr/>
          </p:nvSpPr>
          <p:spPr>
            <a:xfrm>
              <a:off x="8034380" y="4207377"/>
              <a:ext cx="56297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100" b="1">
                  <a:solidFill>
                    <a:schemeClr val="bg1"/>
                  </a:solidFill>
                  <a:latin typeface="+mj-ea"/>
                  <a:ea typeface="+mj-ea"/>
                </a:rPr>
                <a:t>1</a:t>
              </a:r>
              <a:r>
                <a:rPr kumimoji="1" lang="ja-JP" altLang="en-US" sz="1100" b="1">
                  <a:solidFill>
                    <a:schemeClr val="bg1"/>
                  </a:solidFill>
                  <a:latin typeface="+mj-ea"/>
                  <a:ea typeface="+mj-ea"/>
                </a:rPr>
                <a:t>枚目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832578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図 92">
            <a:extLst>
              <a:ext uri="{FF2B5EF4-FFF2-40B4-BE49-F238E27FC236}">
                <a16:creationId xmlns:a16="http://schemas.microsoft.com/office/drawing/2014/main" id="{4BA6683E-106B-4395-8E4C-8CCC67295C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5935" y="1297445"/>
            <a:ext cx="926724" cy="1640919"/>
          </a:xfrm>
          <a:prstGeom prst="rect">
            <a:avLst/>
          </a:prstGeom>
        </p:spPr>
      </p:pic>
      <p:pic>
        <p:nvPicPr>
          <p:cNvPr id="92" name="図 91">
            <a:extLst>
              <a:ext uri="{FF2B5EF4-FFF2-40B4-BE49-F238E27FC236}">
                <a16:creationId xmlns:a16="http://schemas.microsoft.com/office/drawing/2014/main" id="{BDF9C5A4-4195-40EC-9E2F-E37258D1C8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683" y="1297445"/>
            <a:ext cx="924084" cy="1633558"/>
          </a:xfrm>
          <a:prstGeom prst="rect">
            <a:avLst/>
          </a:prstGeom>
        </p:spPr>
      </p:pic>
      <p:sp>
        <p:nvSpPr>
          <p:cNvPr id="69" name="フッター プレースホルダー 68">
            <a:extLst>
              <a:ext uri="{FF2B5EF4-FFF2-40B4-BE49-F238E27FC236}">
                <a16:creationId xmlns:a16="http://schemas.microsoft.com/office/drawing/2014/main" id="{7C740A08-2F6C-4373-BC05-409A9141B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92874"/>
            <a:ext cx="3086100" cy="365125"/>
          </a:xfrm>
        </p:spPr>
        <p:txBody>
          <a:bodyPr/>
          <a:lstStyle/>
          <a:p>
            <a:r>
              <a:rPr kumimoji="1" lang="en-US" altLang="ja-JP"/>
              <a:t>CONFIDENTIAL</a:t>
            </a:r>
            <a:endParaRPr kumimoji="1" lang="ja-JP" altLang="en-US"/>
          </a:p>
        </p:txBody>
      </p:sp>
      <p:sp>
        <p:nvSpPr>
          <p:cNvPr id="94" name="スライド番号プレースホルダー 69">
            <a:extLst>
              <a:ext uri="{FF2B5EF4-FFF2-40B4-BE49-F238E27FC236}">
                <a16:creationId xmlns:a16="http://schemas.microsoft.com/office/drawing/2014/main" id="{BD6E6C64-4BD6-402F-931D-1270BCBBF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72300" y="6492873"/>
            <a:ext cx="2057400" cy="365125"/>
          </a:xfrm>
        </p:spPr>
        <p:txBody>
          <a:bodyPr/>
          <a:lstStyle/>
          <a:p>
            <a:fld id="{A1D1B427-6BB8-45E6-A1F2-9E04AE67DC91}" type="slidenum">
              <a:rPr kumimoji="1" lang="ja-JP" altLang="en-US" smtClean="0"/>
              <a:t>5</a:t>
            </a:fld>
            <a:endParaRPr kumimoji="1" lang="ja-JP" altLang="en-US"/>
          </a:p>
        </p:txBody>
      </p:sp>
      <p:sp>
        <p:nvSpPr>
          <p:cNvPr id="111" name="テキスト ボックス 110">
            <a:extLst>
              <a:ext uri="{FF2B5EF4-FFF2-40B4-BE49-F238E27FC236}">
                <a16:creationId xmlns:a16="http://schemas.microsoft.com/office/drawing/2014/main" id="{361A595E-C5EF-4D42-86BC-F6906F08CA2D}"/>
              </a:ext>
            </a:extLst>
          </p:cNvPr>
          <p:cNvSpPr txBox="1"/>
          <p:nvPr/>
        </p:nvSpPr>
        <p:spPr>
          <a:xfrm>
            <a:off x="17674" y="108237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b="1">
                <a:latin typeface="+mj-ea"/>
                <a:ea typeface="+mj-ea"/>
              </a:rPr>
              <a:t>■ガチャについて</a:t>
            </a:r>
          </a:p>
        </p:txBody>
      </p:sp>
      <p:pic>
        <p:nvPicPr>
          <p:cNvPr id="16" name="図 15" descr="ブルー, モニター, ブラック, ストリート が含まれている画像&#10;&#10;自動的に生成された説明">
            <a:extLst>
              <a:ext uri="{FF2B5EF4-FFF2-40B4-BE49-F238E27FC236}">
                <a16:creationId xmlns:a16="http://schemas.microsoft.com/office/drawing/2014/main" id="{CA4D1D72-0351-452F-AB67-C8A69708D7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0379" y="3432153"/>
            <a:ext cx="921647" cy="1640921"/>
          </a:xfrm>
          <a:prstGeom prst="rect">
            <a:avLst/>
          </a:prstGeom>
        </p:spPr>
      </p:pic>
      <p:sp>
        <p:nvSpPr>
          <p:cNvPr id="49" name="正方形/長方形 48">
            <a:extLst>
              <a:ext uri="{FF2B5EF4-FFF2-40B4-BE49-F238E27FC236}">
                <a16:creationId xmlns:a16="http://schemas.microsoft.com/office/drawing/2014/main" id="{3A947ECF-790C-43B9-B30C-686DD1803143}"/>
              </a:ext>
            </a:extLst>
          </p:cNvPr>
          <p:cNvSpPr/>
          <p:nvPr/>
        </p:nvSpPr>
        <p:spPr>
          <a:xfrm>
            <a:off x="4709259" y="1297445"/>
            <a:ext cx="926523" cy="16257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ja-JP" altLang="en-US" sz="1100">
                <a:latin typeface="+mj-ea"/>
                <a:ea typeface="+mj-ea"/>
              </a:rPr>
              <a:t>ガチャ演出</a:t>
            </a:r>
          </a:p>
        </p:txBody>
      </p: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625F79AE-AB84-411B-97A5-F7063C1C9BD0}"/>
              </a:ext>
            </a:extLst>
          </p:cNvPr>
          <p:cNvSpPr txBox="1"/>
          <p:nvPr/>
        </p:nvSpPr>
        <p:spPr>
          <a:xfrm>
            <a:off x="415419" y="538799"/>
            <a:ext cx="1082348" cy="30777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kumimoji="1" lang="ja-JP" altLang="en-US" sz="1400" b="1">
                <a:latin typeface="+mj-ea"/>
                <a:ea typeface="+mj-ea"/>
              </a:rPr>
              <a:t>●画面遷移</a:t>
            </a:r>
            <a:endParaRPr kumimoji="1" lang="en-US" altLang="ja-JP" sz="1400" b="1">
              <a:latin typeface="+mj-ea"/>
              <a:ea typeface="+mj-ea"/>
            </a:endParaRPr>
          </a:p>
        </p:txBody>
      </p:sp>
      <p:cxnSp>
        <p:nvCxnSpPr>
          <p:cNvPr id="42" name="直線矢印コネクタ 41">
            <a:extLst>
              <a:ext uri="{FF2B5EF4-FFF2-40B4-BE49-F238E27FC236}">
                <a16:creationId xmlns:a16="http://schemas.microsoft.com/office/drawing/2014/main" id="{89AC5BA2-20A7-4DFE-858E-D4BBF62EFA39}"/>
              </a:ext>
            </a:extLst>
          </p:cNvPr>
          <p:cNvCxnSpPr>
            <a:cxnSpLocks/>
            <a:endCxn id="104" idx="1"/>
          </p:cNvCxnSpPr>
          <p:nvPr/>
        </p:nvCxnSpPr>
        <p:spPr>
          <a:xfrm>
            <a:off x="1495726" y="2117905"/>
            <a:ext cx="519088" cy="2603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矢印コネクタ 51">
            <a:extLst>
              <a:ext uri="{FF2B5EF4-FFF2-40B4-BE49-F238E27FC236}">
                <a16:creationId xmlns:a16="http://schemas.microsoft.com/office/drawing/2014/main" id="{09D3F8FF-1A1D-4A6C-BA96-EC7A22C33F38}"/>
              </a:ext>
            </a:extLst>
          </p:cNvPr>
          <p:cNvCxnSpPr>
            <a:cxnSpLocks/>
            <a:stCxn id="104" idx="3"/>
            <a:endCxn id="4" idx="1"/>
          </p:cNvCxnSpPr>
          <p:nvPr/>
        </p:nvCxnSpPr>
        <p:spPr>
          <a:xfrm flipV="1">
            <a:off x="2933425" y="2119288"/>
            <a:ext cx="357134" cy="1220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テキスト ボックス 64">
            <a:extLst>
              <a:ext uri="{FF2B5EF4-FFF2-40B4-BE49-F238E27FC236}">
                <a16:creationId xmlns:a16="http://schemas.microsoft.com/office/drawing/2014/main" id="{91DD26AF-281E-4AA2-8240-F6AA25A0D777}"/>
              </a:ext>
            </a:extLst>
          </p:cNvPr>
          <p:cNvSpPr txBox="1"/>
          <p:nvPr/>
        </p:nvSpPr>
        <p:spPr>
          <a:xfrm>
            <a:off x="1247451" y="1565333"/>
            <a:ext cx="338141" cy="12311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ja-JP" sz="200">
                <a:solidFill>
                  <a:schemeClr val="bg1"/>
                </a:solidFill>
                <a:latin typeface="+mj-ea"/>
                <a:ea typeface="+mj-ea"/>
              </a:rPr>
              <a:t>1</a:t>
            </a:r>
            <a:r>
              <a:rPr lang="ja-JP" altLang="en-US" sz="200">
                <a:solidFill>
                  <a:schemeClr val="bg1"/>
                </a:solidFill>
                <a:latin typeface="+mj-ea"/>
                <a:ea typeface="+mj-ea"/>
              </a:rPr>
              <a:t>枚目</a:t>
            </a:r>
            <a:endParaRPr lang="en-US" altLang="ja-JP" sz="20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87" name="テキスト ボックス 86">
            <a:extLst>
              <a:ext uri="{FF2B5EF4-FFF2-40B4-BE49-F238E27FC236}">
                <a16:creationId xmlns:a16="http://schemas.microsoft.com/office/drawing/2014/main" id="{B5290D61-C11C-455C-9E50-33CE1860006D}"/>
              </a:ext>
            </a:extLst>
          </p:cNvPr>
          <p:cNvSpPr txBox="1"/>
          <p:nvPr/>
        </p:nvSpPr>
        <p:spPr>
          <a:xfrm>
            <a:off x="484942" y="2953501"/>
            <a:ext cx="1303952" cy="2308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ja-JP" altLang="en-US" sz="900" dirty="0">
                <a:latin typeface="+mj-ea"/>
                <a:ea typeface="+mj-ea"/>
              </a:rPr>
              <a:t>ガチャトップ画面</a:t>
            </a:r>
            <a:endParaRPr lang="en-US" altLang="ja-JP" sz="900" dirty="0">
              <a:latin typeface="+mj-ea"/>
              <a:ea typeface="+mj-ea"/>
            </a:endParaRPr>
          </a:p>
        </p:txBody>
      </p:sp>
      <p:sp>
        <p:nvSpPr>
          <p:cNvPr id="88" name="テキスト ボックス 87">
            <a:extLst>
              <a:ext uri="{FF2B5EF4-FFF2-40B4-BE49-F238E27FC236}">
                <a16:creationId xmlns:a16="http://schemas.microsoft.com/office/drawing/2014/main" id="{16B7BC8E-E8DD-46C3-B037-5F9CB90BFF83}"/>
              </a:ext>
            </a:extLst>
          </p:cNvPr>
          <p:cNvSpPr txBox="1"/>
          <p:nvPr/>
        </p:nvSpPr>
        <p:spPr>
          <a:xfrm>
            <a:off x="1721962" y="2983339"/>
            <a:ext cx="1708904" cy="2308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ja-JP" altLang="en-US" sz="900">
                <a:latin typeface="+mj-ea"/>
                <a:ea typeface="+mj-ea"/>
              </a:rPr>
              <a:t>ガチャ確認ダイアログ</a:t>
            </a:r>
            <a:endParaRPr lang="en-US" altLang="ja-JP" sz="900">
              <a:latin typeface="+mj-ea"/>
              <a:ea typeface="+mj-ea"/>
            </a:endParaRPr>
          </a:p>
        </p:txBody>
      </p:sp>
      <p:sp>
        <p:nvSpPr>
          <p:cNvPr id="89" name="テキスト ボックス 88">
            <a:extLst>
              <a:ext uri="{FF2B5EF4-FFF2-40B4-BE49-F238E27FC236}">
                <a16:creationId xmlns:a16="http://schemas.microsoft.com/office/drawing/2014/main" id="{2D4F30FD-850A-40D8-BA63-B869C6FAB908}"/>
              </a:ext>
            </a:extLst>
          </p:cNvPr>
          <p:cNvSpPr txBox="1"/>
          <p:nvPr/>
        </p:nvSpPr>
        <p:spPr>
          <a:xfrm>
            <a:off x="6927623" y="2964242"/>
            <a:ext cx="1338828" cy="246221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ja-JP" altLang="en-US" sz="1000">
                <a:latin typeface="+mj-ea"/>
                <a:ea typeface="+mj-ea"/>
              </a:rPr>
              <a:t>ガチャ結果一覧画面</a:t>
            </a:r>
            <a:endParaRPr lang="en-US" altLang="ja-JP" sz="1000">
              <a:latin typeface="+mj-ea"/>
              <a:ea typeface="+mj-ea"/>
            </a:endParaRPr>
          </a:p>
        </p:txBody>
      </p:sp>
      <p:sp>
        <p:nvSpPr>
          <p:cNvPr id="90" name="テキスト ボックス 89">
            <a:extLst>
              <a:ext uri="{FF2B5EF4-FFF2-40B4-BE49-F238E27FC236}">
                <a16:creationId xmlns:a16="http://schemas.microsoft.com/office/drawing/2014/main" id="{4A6B3103-50AA-4F25-A3D8-1F757858C106}"/>
              </a:ext>
            </a:extLst>
          </p:cNvPr>
          <p:cNvSpPr txBox="1"/>
          <p:nvPr/>
        </p:nvSpPr>
        <p:spPr>
          <a:xfrm>
            <a:off x="4531944" y="3026121"/>
            <a:ext cx="1260764" cy="35394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ja-JP" altLang="en-US" sz="900">
                <a:latin typeface="+mj-ea"/>
                <a:ea typeface="+mj-ea"/>
              </a:rPr>
              <a:t>ガチャ演出画面</a:t>
            </a:r>
            <a:endParaRPr lang="en-US" altLang="ja-JP" sz="900">
              <a:latin typeface="+mj-ea"/>
              <a:ea typeface="+mj-ea"/>
            </a:endParaRPr>
          </a:p>
          <a:p>
            <a:r>
              <a:rPr lang="en-US" altLang="ja-JP" sz="800">
                <a:latin typeface="+mj-ea"/>
                <a:ea typeface="+mj-ea"/>
              </a:rPr>
              <a:t>※</a:t>
            </a:r>
            <a:r>
              <a:rPr lang="ja-JP" altLang="en-US" sz="800">
                <a:latin typeface="+mj-ea"/>
                <a:ea typeface="+mj-ea"/>
              </a:rPr>
              <a:t>要相談</a:t>
            </a:r>
            <a:endParaRPr lang="en-US" altLang="ja-JP" sz="900">
              <a:latin typeface="+mj-ea"/>
              <a:ea typeface="+mj-ea"/>
            </a:endParaRPr>
          </a:p>
        </p:txBody>
      </p:sp>
      <p:sp>
        <p:nvSpPr>
          <p:cNvPr id="91" name="テキスト ボックス 90">
            <a:extLst>
              <a:ext uri="{FF2B5EF4-FFF2-40B4-BE49-F238E27FC236}">
                <a16:creationId xmlns:a16="http://schemas.microsoft.com/office/drawing/2014/main" id="{DC4E454E-316C-452C-9228-38991D250EA1}"/>
              </a:ext>
            </a:extLst>
          </p:cNvPr>
          <p:cNvSpPr txBox="1"/>
          <p:nvPr/>
        </p:nvSpPr>
        <p:spPr>
          <a:xfrm>
            <a:off x="1569764" y="5070264"/>
            <a:ext cx="1473321" cy="2308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ja-JP" altLang="en-US" sz="900">
                <a:latin typeface="+mj-ea"/>
                <a:ea typeface="+mj-ea"/>
              </a:rPr>
              <a:t>ガチャ詳細ダイアログ</a:t>
            </a:r>
            <a:endParaRPr lang="en-US" altLang="ja-JP" sz="900">
              <a:latin typeface="+mj-ea"/>
              <a:ea typeface="+mj-ea"/>
            </a:endParaRPr>
          </a:p>
        </p:txBody>
      </p:sp>
      <p:sp>
        <p:nvSpPr>
          <p:cNvPr id="100" name="楕円 99">
            <a:extLst>
              <a:ext uri="{FF2B5EF4-FFF2-40B4-BE49-F238E27FC236}">
                <a16:creationId xmlns:a16="http://schemas.microsoft.com/office/drawing/2014/main" id="{72031EB2-8CF0-4620-99CA-8B66FF863F62}"/>
              </a:ext>
            </a:extLst>
          </p:cNvPr>
          <p:cNvSpPr/>
          <p:nvPr/>
        </p:nvSpPr>
        <p:spPr>
          <a:xfrm>
            <a:off x="1611940" y="1978332"/>
            <a:ext cx="224221" cy="22422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+mj-ea"/>
              <a:ea typeface="+mj-ea"/>
            </a:endParaRPr>
          </a:p>
        </p:txBody>
      </p:sp>
      <p:cxnSp>
        <p:nvCxnSpPr>
          <p:cNvPr id="101" name="コネクタ: カギ線 100">
            <a:extLst>
              <a:ext uri="{FF2B5EF4-FFF2-40B4-BE49-F238E27FC236}">
                <a16:creationId xmlns:a16="http://schemas.microsoft.com/office/drawing/2014/main" id="{83004F6A-545A-4AB1-81E3-2C92F181F719}"/>
              </a:ext>
            </a:extLst>
          </p:cNvPr>
          <p:cNvCxnSpPr>
            <a:cxnSpLocks/>
            <a:stCxn id="100" idx="4"/>
            <a:endCxn id="16" idx="1"/>
          </p:cNvCxnSpPr>
          <p:nvPr/>
        </p:nvCxnSpPr>
        <p:spPr>
          <a:xfrm rot="16200000" flipH="1">
            <a:off x="767185" y="3159419"/>
            <a:ext cx="2050061" cy="136328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テキスト ボックス 101">
            <a:extLst>
              <a:ext uri="{FF2B5EF4-FFF2-40B4-BE49-F238E27FC236}">
                <a16:creationId xmlns:a16="http://schemas.microsoft.com/office/drawing/2014/main" id="{4FFDD4BD-92A8-44C7-BFBC-939A02DB581C}"/>
              </a:ext>
            </a:extLst>
          </p:cNvPr>
          <p:cNvSpPr txBox="1"/>
          <p:nvPr/>
        </p:nvSpPr>
        <p:spPr>
          <a:xfrm>
            <a:off x="4166872" y="1852735"/>
            <a:ext cx="38167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>
                <a:latin typeface="+mj-ea"/>
                <a:ea typeface="+mj-ea"/>
              </a:rPr>
              <a:t>FO</a:t>
            </a:r>
            <a:endParaRPr kumimoji="1" lang="ja-JP" altLang="en-US" sz="1000">
              <a:latin typeface="+mj-ea"/>
              <a:ea typeface="+mj-ea"/>
            </a:endParaRPr>
          </a:p>
        </p:txBody>
      </p:sp>
      <p:sp>
        <p:nvSpPr>
          <p:cNvPr id="103" name="正方形/長方形 102">
            <a:extLst>
              <a:ext uri="{FF2B5EF4-FFF2-40B4-BE49-F238E27FC236}">
                <a16:creationId xmlns:a16="http://schemas.microsoft.com/office/drawing/2014/main" id="{84C76E4E-F10F-4F52-BCD1-DD117F29AED9}"/>
              </a:ext>
            </a:extLst>
          </p:cNvPr>
          <p:cNvSpPr/>
          <p:nvPr/>
        </p:nvSpPr>
        <p:spPr>
          <a:xfrm>
            <a:off x="4405392" y="1846397"/>
            <a:ext cx="38423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ja-JP" sz="1000">
                <a:latin typeface="+mj-ea"/>
                <a:ea typeface="+mj-ea"/>
              </a:rPr>
              <a:t>FI</a:t>
            </a:r>
            <a:endParaRPr lang="ja-JP" altLang="en-US" sz="1000">
              <a:latin typeface="+mj-ea"/>
              <a:ea typeface="+mj-ea"/>
            </a:endParaRPr>
          </a:p>
        </p:txBody>
      </p:sp>
      <p:pic>
        <p:nvPicPr>
          <p:cNvPr id="104" name="図 103">
            <a:extLst>
              <a:ext uri="{FF2B5EF4-FFF2-40B4-BE49-F238E27FC236}">
                <a16:creationId xmlns:a16="http://schemas.microsoft.com/office/drawing/2014/main" id="{91B6A792-4A23-479C-83FE-3F4ACFE9CF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14814" y="1308262"/>
            <a:ext cx="918611" cy="1624491"/>
          </a:xfrm>
          <a:prstGeom prst="rect">
            <a:avLst/>
          </a:prstGeom>
        </p:spPr>
      </p:pic>
      <p:sp>
        <p:nvSpPr>
          <p:cNvPr id="155" name="テキスト ボックス 154">
            <a:extLst>
              <a:ext uri="{FF2B5EF4-FFF2-40B4-BE49-F238E27FC236}">
                <a16:creationId xmlns:a16="http://schemas.microsoft.com/office/drawing/2014/main" id="{C8967B83-29E7-4393-9B4A-14AFC033FC51}"/>
              </a:ext>
            </a:extLst>
          </p:cNvPr>
          <p:cNvSpPr txBox="1"/>
          <p:nvPr/>
        </p:nvSpPr>
        <p:spPr>
          <a:xfrm>
            <a:off x="3042030" y="2987605"/>
            <a:ext cx="1858284" cy="2308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ja-JP" altLang="en-US" sz="900">
                <a:latin typeface="+mj-ea"/>
                <a:ea typeface="+mj-ea"/>
              </a:rPr>
              <a:t>ガチャスタンプ押印画面</a:t>
            </a:r>
            <a:endParaRPr lang="en-US" altLang="ja-JP" sz="900">
              <a:latin typeface="+mj-ea"/>
              <a:ea typeface="+mj-ea"/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88578233-7243-43AF-B384-C390DC5ED8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90559" y="1302529"/>
            <a:ext cx="924084" cy="1633518"/>
          </a:xfrm>
          <a:prstGeom prst="rect">
            <a:avLst/>
          </a:prstGeom>
        </p:spPr>
      </p:pic>
      <p:pic>
        <p:nvPicPr>
          <p:cNvPr id="40" name="図 39">
            <a:extLst>
              <a:ext uri="{FF2B5EF4-FFF2-40B4-BE49-F238E27FC236}">
                <a16:creationId xmlns:a16="http://schemas.microsoft.com/office/drawing/2014/main" id="{3D86911A-BF7A-4C06-91BA-6FB970BD411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70793" y="1304933"/>
            <a:ext cx="924084" cy="1627744"/>
          </a:xfrm>
          <a:prstGeom prst="rect">
            <a:avLst/>
          </a:prstGeom>
        </p:spPr>
      </p:pic>
      <p:sp>
        <p:nvSpPr>
          <p:cNvPr id="56" name="テキスト ボックス 55">
            <a:extLst>
              <a:ext uri="{FF2B5EF4-FFF2-40B4-BE49-F238E27FC236}">
                <a16:creationId xmlns:a16="http://schemas.microsoft.com/office/drawing/2014/main" id="{8080E491-BC82-4F0B-BD62-FB2FE5411C96}"/>
              </a:ext>
            </a:extLst>
          </p:cNvPr>
          <p:cNvSpPr txBox="1"/>
          <p:nvPr/>
        </p:nvSpPr>
        <p:spPr>
          <a:xfrm>
            <a:off x="5803572" y="2987605"/>
            <a:ext cx="1559524" cy="2308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ja-JP" altLang="en-US" sz="900">
                <a:latin typeface="+mj-ea"/>
                <a:ea typeface="+mj-ea"/>
              </a:rPr>
              <a:t>獲得カード表示画面</a:t>
            </a:r>
            <a:endParaRPr lang="en-US" altLang="ja-JP" sz="900">
              <a:latin typeface="+mj-ea"/>
              <a:ea typeface="+mj-ea"/>
            </a:endParaRPr>
          </a:p>
        </p:txBody>
      </p:sp>
      <p:sp>
        <p:nvSpPr>
          <p:cNvPr id="140" name="正方形/長方形 139">
            <a:extLst>
              <a:ext uri="{FF2B5EF4-FFF2-40B4-BE49-F238E27FC236}">
                <a16:creationId xmlns:a16="http://schemas.microsoft.com/office/drawing/2014/main" id="{B3BE967C-A8EB-4636-9779-71D9E529766D}"/>
              </a:ext>
            </a:extLst>
          </p:cNvPr>
          <p:cNvSpPr/>
          <p:nvPr/>
        </p:nvSpPr>
        <p:spPr>
          <a:xfrm>
            <a:off x="6335518" y="1091128"/>
            <a:ext cx="65131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000">
                <a:latin typeface="+mj-ea"/>
                <a:ea typeface="+mj-ea"/>
              </a:rPr>
              <a:t>×1or10</a:t>
            </a:r>
            <a:endParaRPr lang="ja-JP" altLang="en-US" sz="1000">
              <a:latin typeface="+mj-ea"/>
              <a:ea typeface="+mj-ea"/>
            </a:endParaRPr>
          </a:p>
        </p:txBody>
      </p:sp>
      <p:cxnSp>
        <p:nvCxnSpPr>
          <p:cNvPr id="53" name="直線矢印コネクタ 52">
            <a:extLst>
              <a:ext uri="{FF2B5EF4-FFF2-40B4-BE49-F238E27FC236}">
                <a16:creationId xmlns:a16="http://schemas.microsoft.com/office/drawing/2014/main" id="{8D7D8936-5C22-4312-A77E-354F2FBF1170}"/>
              </a:ext>
            </a:extLst>
          </p:cNvPr>
          <p:cNvCxnSpPr>
            <a:cxnSpLocks/>
            <a:stCxn id="49" idx="3"/>
          </p:cNvCxnSpPr>
          <p:nvPr/>
        </p:nvCxnSpPr>
        <p:spPr>
          <a:xfrm>
            <a:off x="5635782" y="2110337"/>
            <a:ext cx="335581" cy="4184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矢印コネクタ 57">
            <a:extLst>
              <a:ext uri="{FF2B5EF4-FFF2-40B4-BE49-F238E27FC236}">
                <a16:creationId xmlns:a16="http://schemas.microsoft.com/office/drawing/2014/main" id="{D3F06228-725E-499E-ACBA-E9073D762D1E}"/>
              </a:ext>
            </a:extLst>
          </p:cNvPr>
          <p:cNvCxnSpPr>
            <a:cxnSpLocks/>
            <a:endCxn id="40" idx="1"/>
          </p:cNvCxnSpPr>
          <p:nvPr/>
        </p:nvCxnSpPr>
        <p:spPr>
          <a:xfrm>
            <a:off x="6899582" y="2114521"/>
            <a:ext cx="371211" cy="4284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正方形/長方形 35">
            <a:extLst>
              <a:ext uri="{FF2B5EF4-FFF2-40B4-BE49-F238E27FC236}">
                <a16:creationId xmlns:a16="http://schemas.microsoft.com/office/drawing/2014/main" id="{306705FB-B5F2-46D8-9629-CF8ED5974E92}"/>
              </a:ext>
            </a:extLst>
          </p:cNvPr>
          <p:cNvSpPr/>
          <p:nvPr/>
        </p:nvSpPr>
        <p:spPr>
          <a:xfrm>
            <a:off x="3312015" y="1139687"/>
            <a:ext cx="94802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000">
                <a:latin typeface="+mj-ea"/>
                <a:ea typeface="+mj-ea"/>
              </a:rPr>
              <a:t>※10</a:t>
            </a:r>
            <a:r>
              <a:rPr lang="ja-JP" altLang="en-US" sz="1000">
                <a:latin typeface="+mj-ea"/>
                <a:ea typeface="+mj-ea"/>
              </a:rPr>
              <a:t>連のみ</a:t>
            </a:r>
          </a:p>
        </p:txBody>
      </p:sp>
      <p:sp>
        <p:nvSpPr>
          <p:cNvPr id="37" name="正方形/長方形 36">
            <a:extLst>
              <a:ext uri="{FF2B5EF4-FFF2-40B4-BE49-F238E27FC236}">
                <a16:creationId xmlns:a16="http://schemas.microsoft.com/office/drawing/2014/main" id="{F66A02C1-F76B-418E-A617-B50BB27BDF38}"/>
              </a:ext>
            </a:extLst>
          </p:cNvPr>
          <p:cNvSpPr/>
          <p:nvPr/>
        </p:nvSpPr>
        <p:spPr>
          <a:xfrm>
            <a:off x="7918873" y="1058688"/>
            <a:ext cx="51369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000" dirty="0">
                <a:latin typeface="+mj-ea"/>
                <a:ea typeface="+mj-ea"/>
              </a:rPr>
              <a:t>1or10</a:t>
            </a:r>
            <a:endParaRPr lang="ja-JP" altLang="en-US" sz="1000" dirty="0">
              <a:latin typeface="+mj-ea"/>
              <a:ea typeface="+mj-ea"/>
            </a:endParaRPr>
          </a:p>
        </p:txBody>
      </p:sp>
      <p:cxnSp>
        <p:nvCxnSpPr>
          <p:cNvPr id="3" name="コネクタ: カギ線 2">
            <a:extLst>
              <a:ext uri="{FF2B5EF4-FFF2-40B4-BE49-F238E27FC236}">
                <a16:creationId xmlns:a16="http://schemas.microsoft.com/office/drawing/2014/main" id="{EDDB7613-04B0-47CF-884E-7522D7C868A8}"/>
              </a:ext>
            </a:extLst>
          </p:cNvPr>
          <p:cNvCxnSpPr>
            <a:cxnSpLocks/>
            <a:stCxn id="40" idx="0"/>
            <a:endCxn id="104" idx="0"/>
          </p:cNvCxnSpPr>
          <p:nvPr/>
        </p:nvCxnSpPr>
        <p:spPr>
          <a:xfrm rot="16200000" flipH="1" flipV="1">
            <a:off x="5101813" y="-1322761"/>
            <a:ext cx="3329" cy="5258715"/>
          </a:xfrm>
          <a:prstGeom prst="bentConnector3">
            <a:avLst>
              <a:gd name="adj1" fmla="val -6866927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正方形/長方形 38">
            <a:extLst>
              <a:ext uri="{FF2B5EF4-FFF2-40B4-BE49-F238E27FC236}">
                <a16:creationId xmlns:a16="http://schemas.microsoft.com/office/drawing/2014/main" id="{9E75A563-E37E-493B-A848-7A461FE56820}"/>
              </a:ext>
            </a:extLst>
          </p:cNvPr>
          <p:cNvSpPr/>
          <p:nvPr/>
        </p:nvSpPr>
        <p:spPr>
          <a:xfrm>
            <a:off x="6899718" y="778153"/>
            <a:ext cx="95990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000">
                <a:latin typeface="+mj-ea"/>
                <a:ea typeface="+mj-ea"/>
              </a:rPr>
              <a:t>もう</a:t>
            </a:r>
            <a:r>
              <a:rPr lang="en-US" altLang="ja-JP" sz="1000">
                <a:latin typeface="+mj-ea"/>
                <a:ea typeface="+mj-ea"/>
              </a:rPr>
              <a:t>1</a:t>
            </a:r>
            <a:r>
              <a:rPr lang="ja-JP" altLang="en-US" sz="1000">
                <a:latin typeface="+mj-ea"/>
                <a:ea typeface="+mj-ea"/>
              </a:rPr>
              <a:t>回ひく</a:t>
            </a:r>
          </a:p>
        </p:txBody>
      </p:sp>
      <p:cxnSp>
        <p:nvCxnSpPr>
          <p:cNvPr id="5" name="直線矢印コネクタ 4">
            <a:extLst>
              <a:ext uri="{FF2B5EF4-FFF2-40B4-BE49-F238E27FC236}">
                <a16:creationId xmlns:a16="http://schemas.microsoft.com/office/drawing/2014/main" id="{33564607-A355-4E54-95EF-A5516E9F0E10}"/>
              </a:ext>
            </a:extLst>
          </p:cNvPr>
          <p:cNvCxnSpPr>
            <a:cxnSpLocks/>
            <a:stCxn id="16" idx="3"/>
            <a:endCxn id="7" idx="1"/>
          </p:cNvCxnSpPr>
          <p:nvPr/>
        </p:nvCxnSpPr>
        <p:spPr>
          <a:xfrm flipV="1">
            <a:off x="2782026" y="4245624"/>
            <a:ext cx="501007" cy="69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C8E3500A-D141-4B23-A868-C1E5D2BE60FB}"/>
              </a:ext>
            </a:extLst>
          </p:cNvPr>
          <p:cNvSpPr/>
          <p:nvPr/>
        </p:nvSpPr>
        <p:spPr>
          <a:xfrm>
            <a:off x="3283033" y="3605440"/>
            <a:ext cx="749970" cy="12803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+mj-ea"/>
                <a:ea typeface="+mj-ea"/>
              </a:rPr>
              <a:t>TR</a:t>
            </a:r>
            <a:r>
              <a:rPr kumimoji="1" lang="ja-JP" altLang="en-US" sz="1000">
                <a:latin typeface="+mj-ea"/>
                <a:ea typeface="+mj-ea"/>
              </a:rPr>
              <a:t>カード</a:t>
            </a:r>
            <a:endParaRPr kumimoji="1" lang="en-US" altLang="ja-JP" sz="1000">
              <a:latin typeface="+mj-ea"/>
              <a:ea typeface="+mj-ea"/>
            </a:endParaRPr>
          </a:p>
          <a:p>
            <a:pPr algn="ctr"/>
            <a:r>
              <a:rPr kumimoji="1" lang="ja-JP" altLang="en-US" sz="1000">
                <a:latin typeface="+mj-ea"/>
                <a:ea typeface="+mj-ea"/>
              </a:rPr>
              <a:t>詳細画面</a:t>
            </a:r>
          </a:p>
        </p:txBody>
      </p:sp>
      <p:sp>
        <p:nvSpPr>
          <p:cNvPr id="43" name="正方形/長方形 42">
            <a:extLst>
              <a:ext uri="{FF2B5EF4-FFF2-40B4-BE49-F238E27FC236}">
                <a16:creationId xmlns:a16="http://schemas.microsoft.com/office/drawing/2014/main" id="{E0C3AC03-EBB5-4E60-9EDD-81B728858872}"/>
              </a:ext>
            </a:extLst>
          </p:cNvPr>
          <p:cNvSpPr/>
          <p:nvPr/>
        </p:nvSpPr>
        <p:spPr>
          <a:xfrm>
            <a:off x="7368708" y="3298417"/>
            <a:ext cx="749970" cy="12803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+mj-ea"/>
                <a:ea typeface="+mj-ea"/>
              </a:rPr>
              <a:t>TR</a:t>
            </a:r>
            <a:r>
              <a:rPr kumimoji="1" lang="ja-JP" altLang="en-US" sz="1000" dirty="0">
                <a:latin typeface="+mj-ea"/>
                <a:ea typeface="+mj-ea"/>
              </a:rPr>
              <a:t>カード</a:t>
            </a:r>
            <a:endParaRPr kumimoji="1" lang="en-US" altLang="ja-JP" sz="1000" dirty="0">
              <a:latin typeface="+mj-ea"/>
              <a:ea typeface="+mj-ea"/>
            </a:endParaRPr>
          </a:p>
          <a:p>
            <a:pPr algn="ctr"/>
            <a:r>
              <a:rPr kumimoji="1" lang="ja-JP" altLang="en-US" sz="1000" dirty="0">
                <a:latin typeface="+mj-ea"/>
                <a:ea typeface="+mj-ea"/>
              </a:rPr>
              <a:t>詳細画面</a:t>
            </a:r>
          </a:p>
        </p:txBody>
      </p:sp>
      <p:cxnSp>
        <p:nvCxnSpPr>
          <p:cNvPr id="44" name="直線矢印コネクタ 43">
            <a:extLst>
              <a:ext uri="{FF2B5EF4-FFF2-40B4-BE49-F238E27FC236}">
                <a16:creationId xmlns:a16="http://schemas.microsoft.com/office/drawing/2014/main" id="{1F478D8A-6B97-4FCF-BA2A-D692CEC6D6CF}"/>
              </a:ext>
            </a:extLst>
          </p:cNvPr>
          <p:cNvCxnSpPr>
            <a:cxnSpLocks/>
            <a:stCxn id="40" idx="2"/>
            <a:endCxn id="43" idx="0"/>
          </p:cNvCxnSpPr>
          <p:nvPr/>
        </p:nvCxnSpPr>
        <p:spPr>
          <a:xfrm>
            <a:off x="7732835" y="2932677"/>
            <a:ext cx="10858" cy="3657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図 1">
            <a:extLst>
              <a:ext uri="{FF2B5EF4-FFF2-40B4-BE49-F238E27FC236}">
                <a16:creationId xmlns:a16="http://schemas.microsoft.com/office/drawing/2014/main" id="{EADC9F95-B66E-4331-8C60-B594DFA8F17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14932" y="3428110"/>
            <a:ext cx="920858" cy="1633220"/>
          </a:xfrm>
          <a:prstGeom prst="rect">
            <a:avLst/>
          </a:prstGeom>
        </p:spPr>
      </p:pic>
      <p:cxnSp>
        <p:nvCxnSpPr>
          <p:cNvPr id="41" name="直線矢印コネクタ 40">
            <a:extLst>
              <a:ext uri="{FF2B5EF4-FFF2-40B4-BE49-F238E27FC236}">
                <a16:creationId xmlns:a16="http://schemas.microsoft.com/office/drawing/2014/main" id="{E91740C8-E68A-43B0-AC06-79245A4619D6}"/>
              </a:ext>
            </a:extLst>
          </p:cNvPr>
          <p:cNvCxnSpPr>
            <a:cxnSpLocks/>
            <a:stCxn id="4" idx="3"/>
            <a:endCxn id="49" idx="1"/>
          </p:cNvCxnSpPr>
          <p:nvPr/>
        </p:nvCxnSpPr>
        <p:spPr>
          <a:xfrm flipV="1">
            <a:off x="4214643" y="2110337"/>
            <a:ext cx="494616" cy="8951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コネクタ: カギ線 53">
            <a:extLst>
              <a:ext uri="{FF2B5EF4-FFF2-40B4-BE49-F238E27FC236}">
                <a16:creationId xmlns:a16="http://schemas.microsoft.com/office/drawing/2014/main" id="{51DB01EE-E71B-41D7-8B4E-28DD00CADB1D}"/>
              </a:ext>
            </a:extLst>
          </p:cNvPr>
          <p:cNvCxnSpPr>
            <a:cxnSpLocks/>
            <a:stCxn id="4" idx="2"/>
            <a:endCxn id="2" idx="0"/>
          </p:cNvCxnSpPr>
          <p:nvPr/>
        </p:nvCxnSpPr>
        <p:spPr>
          <a:xfrm rot="16200000" flipH="1">
            <a:off x="4117950" y="2570698"/>
            <a:ext cx="492063" cy="1222760"/>
          </a:xfrm>
          <a:prstGeom prst="bentConnector3">
            <a:avLst>
              <a:gd name="adj1" fmla="val 77599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テキスト ボックス 54">
            <a:extLst>
              <a:ext uri="{FF2B5EF4-FFF2-40B4-BE49-F238E27FC236}">
                <a16:creationId xmlns:a16="http://schemas.microsoft.com/office/drawing/2014/main" id="{0FDAEA55-8833-4C96-A416-B4313BF9C6B3}"/>
              </a:ext>
            </a:extLst>
          </p:cNvPr>
          <p:cNvSpPr txBox="1"/>
          <p:nvPr/>
        </p:nvSpPr>
        <p:spPr>
          <a:xfrm>
            <a:off x="4042762" y="5061772"/>
            <a:ext cx="1858284" cy="2308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ja-JP" altLang="en-US" sz="900" dirty="0">
                <a:latin typeface="+mj-ea"/>
                <a:ea typeface="+mj-ea"/>
              </a:rPr>
              <a:t>アイテム詳細ウィンドウ</a:t>
            </a:r>
            <a:endParaRPr lang="en-US" altLang="ja-JP" sz="900" dirty="0">
              <a:latin typeface="+mj-ea"/>
              <a:ea typeface="+mj-ea"/>
            </a:endParaRPr>
          </a:p>
        </p:txBody>
      </p:sp>
      <p:pic>
        <p:nvPicPr>
          <p:cNvPr id="57" name="図 56">
            <a:extLst>
              <a:ext uri="{FF2B5EF4-FFF2-40B4-BE49-F238E27FC236}">
                <a16:creationId xmlns:a16="http://schemas.microsoft.com/office/drawing/2014/main" id="{D3D4C8E9-6469-4728-B525-0A78798D0A6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1718" y="1304931"/>
            <a:ext cx="916536" cy="1618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5719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図 92">
            <a:extLst>
              <a:ext uri="{FF2B5EF4-FFF2-40B4-BE49-F238E27FC236}">
                <a16:creationId xmlns:a16="http://schemas.microsoft.com/office/drawing/2014/main" id="{4BA6683E-106B-4395-8E4C-8CCC67295C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7335" y="1543051"/>
            <a:ext cx="926724" cy="1640919"/>
          </a:xfrm>
          <a:prstGeom prst="rect">
            <a:avLst/>
          </a:prstGeom>
        </p:spPr>
      </p:pic>
      <p:pic>
        <p:nvPicPr>
          <p:cNvPr id="92" name="図 91">
            <a:extLst>
              <a:ext uri="{FF2B5EF4-FFF2-40B4-BE49-F238E27FC236}">
                <a16:creationId xmlns:a16="http://schemas.microsoft.com/office/drawing/2014/main" id="{BDF9C5A4-4195-40EC-9E2F-E37258D1C8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683" y="1543051"/>
            <a:ext cx="924084" cy="1633558"/>
          </a:xfrm>
          <a:prstGeom prst="rect">
            <a:avLst/>
          </a:prstGeom>
        </p:spPr>
      </p:pic>
      <p:sp>
        <p:nvSpPr>
          <p:cNvPr id="69" name="フッター プレースホルダー 68">
            <a:extLst>
              <a:ext uri="{FF2B5EF4-FFF2-40B4-BE49-F238E27FC236}">
                <a16:creationId xmlns:a16="http://schemas.microsoft.com/office/drawing/2014/main" id="{7C740A08-2F6C-4373-BC05-409A9141B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92874"/>
            <a:ext cx="3086100" cy="365125"/>
          </a:xfrm>
        </p:spPr>
        <p:txBody>
          <a:bodyPr/>
          <a:lstStyle/>
          <a:p>
            <a:r>
              <a:rPr kumimoji="1" lang="en-US" altLang="ja-JP">
                <a:latin typeface="+mj-ea"/>
                <a:ea typeface="+mj-ea"/>
              </a:rPr>
              <a:t>CONFIDENTIAL</a:t>
            </a:r>
            <a:endParaRPr kumimoji="1" lang="ja-JP" altLang="en-US">
              <a:latin typeface="+mj-ea"/>
              <a:ea typeface="+mj-ea"/>
            </a:endParaRPr>
          </a:p>
        </p:txBody>
      </p:sp>
      <p:sp>
        <p:nvSpPr>
          <p:cNvPr id="94" name="スライド番号プレースホルダー 69">
            <a:extLst>
              <a:ext uri="{FF2B5EF4-FFF2-40B4-BE49-F238E27FC236}">
                <a16:creationId xmlns:a16="http://schemas.microsoft.com/office/drawing/2014/main" id="{BD6E6C64-4BD6-402F-931D-1270BCBBF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72300" y="6492873"/>
            <a:ext cx="2057400" cy="365125"/>
          </a:xfrm>
        </p:spPr>
        <p:txBody>
          <a:bodyPr/>
          <a:lstStyle/>
          <a:p>
            <a:fld id="{A1D1B427-6BB8-45E6-A1F2-9E04AE67DC91}" type="slidenum">
              <a:rPr kumimoji="1" lang="ja-JP" altLang="en-US" smtClean="0"/>
              <a:t>6</a:t>
            </a:fld>
            <a:endParaRPr kumimoji="1" lang="ja-JP" altLang="en-US"/>
          </a:p>
        </p:txBody>
      </p:sp>
      <p:sp>
        <p:nvSpPr>
          <p:cNvPr id="111" name="テキスト ボックス 110">
            <a:extLst>
              <a:ext uri="{FF2B5EF4-FFF2-40B4-BE49-F238E27FC236}">
                <a16:creationId xmlns:a16="http://schemas.microsoft.com/office/drawing/2014/main" id="{361A595E-C5EF-4D42-86BC-F6906F08CA2D}"/>
              </a:ext>
            </a:extLst>
          </p:cNvPr>
          <p:cNvSpPr txBox="1"/>
          <p:nvPr/>
        </p:nvSpPr>
        <p:spPr>
          <a:xfrm>
            <a:off x="17674" y="108237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b="1">
                <a:latin typeface="+mj-ea"/>
                <a:ea typeface="+mj-ea"/>
              </a:rPr>
              <a:t>■ガチャについて</a:t>
            </a:r>
          </a:p>
        </p:txBody>
      </p:sp>
      <p:pic>
        <p:nvPicPr>
          <p:cNvPr id="16" name="図 15" descr="ブルー, モニター, ブラック, ストリート が含まれている画像&#10;&#10;自動的に生成された説明">
            <a:extLst>
              <a:ext uri="{FF2B5EF4-FFF2-40B4-BE49-F238E27FC236}">
                <a16:creationId xmlns:a16="http://schemas.microsoft.com/office/drawing/2014/main" id="{CA4D1D72-0351-452F-AB67-C8A69708D7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0379" y="4460853"/>
            <a:ext cx="921647" cy="1640921"/>
          </a:xfrm>
          <a:prstGeom prst="rect">
            <a:avLst/>
          </a:prstGeom>
        </p:spPr>
      </p:pic>
      <p:sp>
        <p:nvSpPr>
          <p:cNvPr id="49" name="正方形/長方形 48">
            <a:extLst>
              <a:ext uri="{FF2B5EF4-FFF2-40B4-BE49-F238E27FC236}">
                <a16:creationId xmlns:a16="http://schemas.microsoft.com/office/drawing/2014/main" id="{3A947ECF-790C-43B9-B30C-686DD1803143}"/>
              </a:ext>
            </a:extLst>
          </p:cNvPr>
          <p:cNvSpPr/>
          <p:nvPr/>
        </p:nvSpPr>
        <p:spPr>
          <a:xfrm>
            <a:off x="2490659" y="1543051"/>
            <a:ext cx="926523" cy="16257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ja-JP" altLang="en-US" sz="1100">
                <a:latin typeface="+mj-ea"/>
                <a:ea typeface="+mj-ea"/>
              </a:rPr>
              <a:t>ガチャ演出</a:t>
            </a:r>
          </a:p>
        </p:txBody>
      </p: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625F79AE-AB84-411B-97A5-F7063C1C9BD0}"/>
              </a:ext>
            </a:extLst>
          </p:cNvPr>
          <p:cNvSpPr txBox="1"/>
          <p:nvPr/>
        </p:nvSpPr>
        <p:spPr>
          <a:xfrm>
            <a:off x="415419" y="538799"/>
            <a:ext cx="2159566" cy="30777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kumimoji="1" lang="ja-JP" altLang="en-US" sz="1400" b="1" dirty="0">
                <a:latin typeface="+mj-ea"/>
                <a:ea typeface="+mj-ea"/>
              </a:rPr>
              <a:t>●画面遷移　無料ガチャ</a:t>
            </a:r>
            <a:endParaRPr kumimoji="1" lang="en-US" altLang="ja-JP" sz="1400" b="1" dirty="0">
              <a:latin typeface="+mj-ea"/>
              <a:ea typeface="+mj-ea"/>
            </a:endParaRPr>
          </a:p>
        </p:txBody>
      </p:sp>
      <p:sp>
        <p:nvSpPr>
          <p:cNvPr id="65" name="テキスト ボックス 64">
            <a:extLst>
              <a:ext uri="{FF2B5EF4-FFF2-40B4-BE49-F238E27FC236}">
                <a16:creationId xmlns:a16="http://schemas.microsoft.com/office/drawing/2014/main" id="{91DD26AF-281E-4AA2-8240-F6AA25A0D777}"/>
              </a:ext>
            </a:extLst>
          </p:cNvPr>
          <p:cNvSpPr txBox="1"/>
          <p:nvPr/>
        </p:nvSpPr>
        <p:spPr>
          <a:xfrm>
            <a:off x="1247451" y="1810939"/>
            <a:ext cx="338141" cy="12311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ja-JP" sz="200">
                <a:solidFill>
                  <a:schemeClr val="bg1"/>
                </a:solidFill>
                <a:latin typeface="+mj-ea"/>
                <a:ea typeface="+mj-ea"/>
              </a:rPr>
              <a:t>1</a:t>
            </a:r>
            <a:r>
              <a:rPr lang="ja-JP" altLang="en-US" sz="200">
                <a:solidFill>
                  <a:schemeClr val="bg1"/>
                </a:solidFill>
                <a:latin typeface="+mj-ea"/>
                <a:ea typeface="+mj-ea"/>
              </a:rPr>
              <a:t>枚目</a:t>
            </a:r>
            <a:endParaRPr lang="en-US" altLang="ja-JP" sz="20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87" name="テキスト ボックス 86">
            <a:extLst>
              <a:ext uri="{FF2B5EF4-FFF2-40B4-BE49-F238E27FC236}">
                <a16:creationId xmlns:a16="http://schemas.microsoft.com/office/drawing/2014/main" id="{B5290D61-C11C-455C-9E50-33CE1860006D}"/>
              </a:ext>
            </a:extLst>
          </p:cNvPr>
          <p:cNvSpPr txBox="1"/>
          <p:nvPr/>
        </p:nvSpPr>
        <p:spPr>
          <a:xfrm>
            <a:off x="484942" y="3199107"/>
            <a:ext cx="1303952" cy="2308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ja-JP" altLang="en-US" sz="900">
                <a:latin typeface="+mj-ea"/>
                <a:ea typeface="+mj-ea"/>
              </a:rPr>
              <a:t>ガチャトップ画面</a:t>
            </a:r>
            <a:endParaRPr lang="en-US" altLang="ja-JP" sz="900">
              <a:latin typeface="+mj-ea"/>
              <a:ea typeface="+mj-ea"/>
            </a:endParaRPr>
          </a:p>
        </p:txBody>
      </p:sp>
      <p:sp>
        <p:nvSpPr>
          <p:cNvPr id="89" name="テキスト ボックス 88">
            <a:extLst>
              <a:ext uri="{FF2B5EF4-FFF2-40B4-BE49-F238E27FC236}">
                <a16:creationId xmlns:a16="http://schemas.microsoft.com/office/drawing/2014/main" id="{2D4F30FD-850A-40D8-BA63-B869C6FAB908}"/>
              </a:ext>
            </a:extLst>
          </p:cNvPr>
          <p:cNvSpPr txBox="1"/>
          <p:nvPr/>
        </p:nvSpPr>
        <p:spPr>
          <a:xfrm>
            <a:off x="4709023" y="3209848"/>
            <a:ext cx="1338828" cy="246221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ja-JP" altLang="en-US" sz="1000">
                <a:latin typeface="+mj-ea"/>
                <a:ea typeface="+mj-ea"/>
              </a:rPr>
              <a:t>ガチャ結果一覧画面</a:t>
            </a:r>
            <a:endParaRPr lang="en-US" altLang="ja-JP" sz="1000">
              <a:latin typeface="+mj-ea"/>
              <a:ea typeface="+mj-ea"/>
            </a:endParaRPr>
          </a:p>
        </p:txBody>
      </p:sp>
      <p:sp>
        <p:nvSpPr>
          <p:cNvPr id="90" name="テキスト ボックス 89">
            <a:extLst>
              <a:ext uri="{FF2B5EF4-FFF2-40B4-BE49-F238E27FC236}">
                <a16:creationId xmlns:a16="http://schemas.microsoft.com/office/drawing/2014/main" id="{4A6B3103-50AA-4F25-A3D8-1F757858C106}"/>
              </a:ext>
            </a:extLst>
          </p:cNvPr>
          <p:cNvSpPr txBox="1"/>
          <p:nvPr/>
        </p:nvSpPr>
        <p:spPr>
          <a:xfrm>
            <a:off x="2313344" y="3271727"/>
            <a:ext cx="1260764" cy="35394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ja-JP" altLang="en-US" sz="900">
                <a:latin typeface="+mj-ea"/>
                <a:ea typeface="+mj-ea"/>
              </a:rPr>
              <a:t>ガチャ演出画面</a:t>
            </a:r>
            <a:endParaRPr lang="en-US" altLang="ja-JP" sz="900">
              <a:latin typeface="+mj-ea"/>
              <a:ea typeface="+mj-ea"/>
            </a:endParaRPr>
          </a:p>
          <a:p>
            <a:r>
              <a:rPr lang="en-US" altLang="ja-JP" sz="800">
                <a:latin typeface="+mj-ea"/>
                <a:ea typeface="+mj-ea"/>
              </a:rPr>
              <a:t>※</a:t>
            </a:r>
            <a:r>
              <a:rPr lang="ja-JP" altLang="en-US" sz="800">
                <a:latin typeface="+mj-ea"/>
                <a:ea typeface="+mj-ea"/>
              </a:rPr>
              <a:t>要相談</a:t>
            </a:r>
            <a:endParaRPr lang="en-US" altLang="ja-JP" sz="900">
              <a:latin typeface="+mj-ea"/>
              <a:ea typeface="+mj-ea"/>
            </a:endParaRPr>
          </a:p>
        </p:txBody>
      </p:sp>
      <p:sp>
        <p:nvSpPr>
          <p:cNvPr id="91" name="テキスト ボックス 90">
            <a:extLst>
              <a:ext uri="{FF2B5EF4-FFF2-40B4-BE49-F238E27FC236}">
                <a16:creationId xmlns:a16="http://schemas.microsoft.com/office/drawing/2014/main" id="{DC4E454E-316C-452C-9228-38991D250EA1}"/>
              </a:ext>
            </a:extLst>
          </p:cNvPr>
          <p:cNvSpPr txBox="1"/>
          <p:nvPr/>
        </p:nvSpPr>
        <p:spPr>
          <a:xfrm>
            <a:off x="1569764" y="6098964"/>
            <a:ext cx="1473321" cy="2308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ja-JP" altLang="en-US" sz="900">
                <a:latin typeface="+mj-ea"/>
                <a:ea typeface="+mj-ea"/>
              </a:rPr>
              <a:t>ガチャ詳細ダイアログ</a:t>
            </a:r>
            <a:endParaRPr lang="en-US" altLang="ja-JP" sz="900">
              <a:latin typeface="+mj-ea"/>
              <a:ea typeface="+mj-ea"/>
            </a:endParaRPr>
          </a:p>
        </p:txBody>
      </p:sp>
      <p:cxnSp>
        <p:nvCxnSpPr>
          <p:cNvPr id="101" name="コネクタ: カギ線 100">
            <a:extLst>
              <a:ext uri="{FF2B5EF4-FFF2-40B4-BE49-F238E27FC236}">
                <a16:creationId xmlns:a16="http://schemas.microsoft.com/office/drawing/2014/main" id="{83004F6A-545A-4AB1-81E3-2C92F181F719}"/>
              </a:ext>
            </a:extLst>
          </p:cNvPr>
          <p:cNvCxnSpPr>
            <a:cxnSpLocks/>
            <a:stCxn id="100" idx="4"/>
            <a:endCxn id="16" idx="1"/>
          </p:cNvCxnSpPr>
          <p:nvPr/>
        </p:nvCxnSpPr>
        <p:spPr>
          <a:xfrm rot="16200000" flipH="1">
            <a:off x="375638" y="3796572"/>
            <a:ext cx="2833155" cy="136328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テキスト ボックス 101">
            <a:extLst>
              <a:ext uri="{FF2B5EF4-FFF2-40B4-BE49-F238E27FC236}">
                <a16:creationId xmlns:a16="http://schemas.microsoft.com/office/drawing/2014/main" id="{4FFDD4BD-92A8-44C7-BFBC-939A02DB581C}"/>
              </a:ext>
            </a:extLst>
          </p:cNvPr>
          <p:cNvSpPr txBox="1"/>
          <p:nvPr/>
        </p:nvSpPr>
        <p:spPr>
          <a:xfrm>
            <a:off x="1948272" y="2098341"/>
            <a:ext cx="38167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>
                <a:latin typeface="+mj-ea"/>
                <a:ea typeface="+mj-ea"/>
              </a:rPr>
              <a:t>FO</a:t>
            </a:r>
            <a:endParaRPr kumimoji="1" lang="ja-JP" altLang="en-US" sz="1000">
              <a:latin typeface="+mj-ea"/>
              <a:ea typeface="+mj-ea"/>
            </a:endParaRPr>
          </a:p>
        </p:txBody>
      </p:sp>
      <p:sp>
        <p:nvSpPr>
          <p:cNvPr id="103" name="正方形/長方形 102">
            <a:extLst>
              <a:ext uri="{FF2B5EF4-FFF2-40B4-BE49-F238E27FC236}">
                <a16:creationId xmlns:a16="http://schemas.microsoft.com/office/drawing/2014/main" id="{84C76E4E-F10F-4F52-BCD1-DD117F29AED9}"/>
              </a:ext>
            </a:extLst>
          </p:cNvPr>
          <p:cNvSpPr/>
          <p:nvPr/>
        </p:nvSpPr>
        <p:spPr>
          <a:xfrm>
            <a:off x="2186792" y="2092003"/>
            <a:ext cx="38423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ja-JP" sz="1000">
                <a:latin typeface="+mj-ea"/>
                <a:ea typeface="+mj-ea"/>
              </a:rPr>
              <a:t>FI</a:t>
            </a:r>
            <a:endParaRPr lang="ja-JP" altLang="en-US" sz="1000">
              <a:latin typeface="+mj-ea"/>
              <a:ea typeface="+mj-ea"/>
            </a:endParaRPr>
          </a:p>
        </p:txBody>
      </p:sp>
      <p:pic>
        <p:nvPicPr>
          <p:cNvPr id="40" name="図 39">
            <a:extLst>
              <a:ext uri="{FF2B5EF4-FFF2-40B4-BE49-F238E27FC236}">
                <a16:creationId xmlns:a16="http://schemas.microsoft.com/office/drawing/2014/main" id="{3D86911A-BF7A-4C06-91BA-6FB970BD41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2193" y="1550539"/>
            <a:ext cx="924084" cy="1627744"/>
          </a:xfrm>
          <a:prstGeom prst="rect">
            <a:avLst/>
          </a:prstGeom>
        </p:spPr>
      </p:pic>
      <p:sp>
        <p:nvSpPr>
          <p:cNvPr id="56" name="テキスト ボックス 55">
            <a:extLst>
              <a:ext uri="{FF2B5EF4-FFF2-40B4-BE49-F238E27FC236}">
                <a16:creationId xmlns:a16="http://schemas.microsoft.com/office/drawing/2014/main" id="{8080E491-BC82-4F0B-BD62-FB2FE5411C96}"/>
              </a:ext>
            </a:extLst>
          </p:cNvPr>
          <p:cNvSpPr txBox="1"/>
          <p:nvPr/>
        </p:nvSpPr>
        <p:spPr>
          <a:xfrm>
            <a:off x="3584972" y="3233211"/>
            <a:ext cx="1559524" cy="2308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ja-JP" altLang="en-US" sz="900">
                <a:latin typeface="+mj-ea"/>
                <a:ea typeface="+mj-ea"/>
              </a:rPr>
              <a:t>獲得カード表示画面</a:t>
            </a:r>
            <a:endParaRPr lang="en-US" altLang="ja-JP" sz="900">
              <a:latin typeface="+mj-ea"/>
              <a:ea typeface="+mj-ea"/>
            </a:endParaRPr>
          </a:p>
        </p:txBody>
      </p:sp>
      <p:sp>
        <p:nvSpPr>
          <p:cNvPr id="140" name="正方形/長方形 139">
            <a:extLst>
              <a:ext uri="{FF2B5EF4-FFF2-40B4-BE49-F238E27FC236}">
                <a16:creationId xmlns:a16="http://schemas.microsoft.com/office/drawing/2014/main" id="{B3BE967C-A8EB-4636-9779-71D9E529766D}"/>
              </a:ext>
            </a:extLst>
          </p:cNvPr>
          <p:cNvSpPr/>
          <p:nvPr/>
        </p:nvSpPr>
        <p:spPr>
          <a:xfrm>
            <a:off x="4116918" y="1336734"/>
            <a:ext cx="65131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000">
                <a:latin typeface="+mj-ea"/>
                <a:ea typeface="+mj-ea"/>
              </a:rPr>
              <a:t>×1or10</a:t>
            </a:r>
            <a:endParaRPr lang="ja-JP" altLang="en-US" sz="1000">
              <a:latin typeface="+mj-ea"/>
              <a:ea typeface="+mj-ea"/>
            </a:endParaRPr>
          </a:p>
        </p:txBody>
      </p:sp>
      <p:cxnSp>
        <p:nvCxnSpPr>
          <p:cNvPr id="53" name="直線矢印コネクタ 52">
            <a:extLst>
              <a:ext uri="{FF2B5EF4-FFF2-40B4-BE49-F238E27FC236}">
                <a16:creationId xmlns:a16="http://schemas.microsoft.com/office/drawing/2014/main" id="{8D7D8936-5C22-4312-A77E-354F2FBF1170}"/>
              </a:ext>
            </a:extLst>
          </p:cNvPr>
          <p:cNvCxnSpPr>
            <a:cxnSpLocks/>
            <a:stCxn id="49" idx="3"/>
          </p:cNvCxnSpPr>
          <p:nvPr/>
        </p:nvCxnSpPr>
        <p:spPr>
          <a:xfrm>
            <a:off x="3417182" y="2355943"/>
            <a:ext cx="335581" cy="4184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矢印コネクタ 57">
            <a:extLst>
              <a:ext uri="{FF2B5EF4-FFF2-40B4-BE49-F238E27FC236}">
                <a16:creationId xmlns:a16="http://schemas.microsoft.com/office/drawing/2014/main" id="{D3F06228-725E-499E-ACBA-E9073D762D1E}"/>
              </a:ext>
            </a:extLst>
          </p:cNvPr>
          <p:cNvCxnSpPr>
            <a:cxnSpLocks/>
            <a:endCxn id="40" idx="1"/>
          </p:cNvCxnSpPr>
          <p:nvPr/>
        </p:nvCxnSpPr>
        <p:spPr>
          <a:xfrm>
            <a:off x="4680982" y="2360127"/>
            <a:ext cx="371211" cy="4284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正方形/長方形 36">
            <a:extLst>
              <a:ext uri="{FF2B5EF4-FFF2-40B4-BE49-F238E27FC236}">
                <a16:creationId xmlns:a16="http://schemas.microsoft.com/office/drawing/2014/main" id="{F66A02C1-F76B-418E-A617-B50BB27BDF38}"/>
              </a:ext>
            </a:extLst>
          </p:cNvPr>
          <p:cNvSpPr/>
          <p:nvPr/>
        </p:nvSpPr>
        <p:spPr>
          <a:xfrm>
            <a:off x="5552655" y="1286913"/>
            <a:ext cx="60349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000" dirty="0">
                <a:latin typeface="+mj-ea"/>
                <a:ea typeface="+mj-ea"/>
              </a:rPr>
              <a:t>1or10</a:t>
            </a:r>
            <a:endParaRPr lang="ja-JP" altLang="en-US" sz="1000" dirty="0">
              <a:latin typeface="+mj-ea"/>
              <a:ea typeface="+mj-ea"/>
            </a:endParaRPr>
          </a:p>
        </p:txBody>
      </p:sp>
      <p:cxnSp>
        <p:nvCxnSpPr>
          <p:cNvPr id="3" name="コネクタ: カギ線 2">
            <a:extLst>
              <a:ext uri="{FF2B5EF4-FFF2-40B4-BE49-F238E27FC236}">
                <a16:creationId xmlns:a16="http://schemas.microsoft.com/office/drawing/2014/main" id="{EDDB7613-04B0-47CF-884E-7522D7C868A8}"/>
              </a:ext>
            </a:extLst>
          </p:cNvPr>
          <p:cNvCxnSpPr>
            <a:cxnSpLocks/>
            <a:stCxn id="40" idx="0"/>
            <a:endCxn id="92" idx="0"/>
          </p:cNvCxnSpPr>
          <p:nvPr/>
        </p:nvCxnSpPr>
        <p:spPr>
          <a:xfrm rot="16200000" flipV="1">
            <a:off x="3271236" y="-692460"/>
            <a:ext cx="7488" cy="4478510"/>
          </a:xfrm>
          <a:prstGeom prst="bentConnector3">
            <a:avLst>
              <a:gd name="adj1" fmla="val 3152885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線矢印コネクタ 4">
            <a:extLst>
              <a:ext uri="{FF2B5EF4-FFF2-40B4-BE49-F238E27FC236}">
                <a16:creationId xmlns:a16="http://schemas.microsoft.com/office/drawing/2014/main" id="{33564607-A355-4E54-95EF-A5516E9F0E10}"/>
              </a:ext>
            </a:extLst>
          </p:cNvPr>
          <p:cNvCxnSpPr>
            <a:cxnSpLocks/>
            <a:stCxn id="16" idx="3"/>
            <a:endCxn id="7" idx="1"/>
          </p:cNvCxnSpPr>
          <p:nvPr/>
        </p:nvCxnSpPr>
        <p:spPr>
          <a:xfrm flipV="1">
            <a:off x="2782026" y="5274324"/>
            <a:ext cx="501007" cy="69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C8E3500A-D141-4B23-A868-C1E5D2BE60FB}"/>
              </a:ext>
            </a:extLst>
          </p:cNvPr>
          <p:cNvSpPr/>
          <p:nvPr/>
        </p:nvSpPr>
        <p:spPr>
          <a:xfrm>
            <a:off x="3283033" y="4634140"/>
            <a:ext cx="749970" cy="12803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+mj-ea"/>
                <a:ea typeface="+mj-ea"/>
              </a:rPr>
              <a:t>TR</a:t>
            </a:r>
            <a:r>
              <a:rPr kumimoji="1" lang="ja-JP" altLang="en-US" sz="1000">
                <a:latin typeface="+mj-ea"/>
                <a:ea typeface="+mj-ea"/>
              </a:rPr>
              <a:t>カード</a:t>
            </a:r>
            <a:endParaRPr kumimoji="1" lang="en-US" altLang="ja-JP" sz="1000">
              <a:latin typeface="+mj-ea"/>
              <a:ea typeface="+mj-ea"/>
            </a:endParaRPr>
          </a:p>
          <a:p>
            <a:pPr algn="ctr"/>
            <a:r>
              <a:rPr kumimoji="1" lang="ja-JP" altLang="en-US" sz="1000">
                <a:latin typeface="+mj-ea"/>
                <a:ea typeface="+mj-ea"/>
              </a:rPr>
              <a:t>詳細画面</a:t>
            </a:r>
          </a:p>
        </p:txBody>
      </p:sp>
      <p:sp>
        <p:nvSpPr>
          <p:cNvPr id="43" name="正方形/長方形 42">
            <a:extLst>
              <a:ext uri="{FF2B5EF4-FFF2-40B4-BE49-F238E27FC236}">
                <a16:creationId xmlns:a16="http://schemas.microsoft.com/office/drawing/2014/main" id="{E0C3AC03-EBB5-4E60-9EDD-81B728858872}"/>
              </a:ext>
            </a:extLst>
          </p:cNvPr>
          <p:cNvSpPr/>
          <p:nvPr/>
        </p:nvSpPr>
        <p:spPr>
          <a:xfrm>
            <a:off x="5158566" y="3939953"/>
            <a:ext cx="749970" cy="12803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+mj-ea"/>
                <a:ea typeface="+mj-ea"/>
              </a:rPr>
              <a:t>TR</a:t>
            </a:r>
            <a:r>
              <a:rPr kumimoji="1" lang="ja-JP" altLang="en-US" sz="1000">
                <a:latin typeface="+mj-ea"/>
                <a:ea typeface="+mj-ea"/>
              </a:rPr>
              <a:t>カード</a:t>
            </a:r>
            <a:endParaRPr kumimoji="1" lang="en-US" altLang="ja-JP" sz="1000">
              <a:latin typeface="+mj-ea"/>
              <a:ea typeface="+mj-ea"/>
            </a:endParaRPr>
          </a:p>
          <a:p>
            <a:pPr algn="ctr"/>
            <a:r>
              <a:rPr kumimoji="1" lang="ja-JP" altLang="en-US" sz="1000">
                <a:latin typeface="+mj-ea"/>
                <a:ea typeface="+mj-ea"/>
              </a:rPr>
              <a:t>詳細画面</a:t>
            </a:r>
          </a:p>
        </p:txBody>
      </p:sp>
      <p:cxnSp>
        <p:nvCxnSpPr>
          <p:cNvPr id="44" name="直線矢印コネクタ 43">
            <a:extLst>
              <a:ext uri="{FF2B5EF4-FFF2-40B4-BE49-F238E27FC236}">
                <a16:creationId xmlns:a16="http://schemas.microsoft.com/office/drawing/2014/main" id="{1F478D8A-6B97-4FCF-BA2A-D692CEC6D6CF}"/>
              </a:ext>
            </a:extLst>
          </p:cNvPr>
          <p:cNvCxnSpPr>
            <a:cxnSpLocks/>
            <a:stCxn id="40" idx="2"/>
            <a:endCxn id="43" idx="0"/>
          </p:cNvCxnSpPr>
          <p:nvPr/>
        </p:nvCxnSpPr>
        <p:spPr>
          <a:xfrm>
            <a:off x="5514235" y="3178283"/>
            <a:ext cx="19316" cy="7616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矢印コネクタ 40">
            <a:extLst>
              <a:ext uri="{FF2B5EF4-FFF2-40B4-BE49-F238E27FC236}">
                <a16:creationId xmlns:a16="http://schemas.microsoft.com/office/drawing/2014/main" id="{E91740C8-E68A-43B0-AC06-79245A4619D6}"/>
              </a:ext>
            </a:extLst>
          </p:cNvPr>
          <p:cNvCxnSpPr>
            <a:cxnSpLocks/>
            <a:stCxn id="92" idx="3"/>
            <a:endCxn id="49" idx="1"/>
          </p:cNvCxnSpPr>
          <p:nvPr/>
        </p:nvCxnSpPr>
        <p:spPr>
          <a:xfrm flipV="1">
            <a:off x="1497767" y="2355943"/>
            <a:ext cx="992892" cy="3887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楕円 99">
            <a:extLst>
              <a:ext uri="{FF2B5EF4-FFF2-40B4-BE49-F238E27FC236}">
                <a16:creationId xmlns:a16="http://schemas.microsoft.com/office/drawing/2014/main" id="{72031EB2-8CF0-4620-99CA-8B66FF863F62}"/>
              </a:ext>
            </a:extLst>
          </p:cNvPr>
          <p:cNvSpPr/>
          <p:nvPr/>
        </p:nvSpPr>
        <p:spPr>
          <a:xfrm>
            <a:off x="1611940" y="2223938"/>
            <a:ext cx="224221" cy="22422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+mj-ea"/>
              <a:ea typeface="+mj-ea"/>
            </a:endParaRPr>
          </a:p>
        </p:txBody>
      </p:sp>
      <p:pic>
        <p:nvPicPr>
          <p:cNvPr id="51" name="図 50">
            <a:extLst>
              <a:ext uri="{FF2B5EF4-FFF2-40B4-BE49-F238E27FC236}">
                <a16:creationId xmlns:a16="http://schemas.microsoft.com/office/drawing/2014/main" id="{CEF57ECB-2892-43C6-AB54-90717D56C4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718" y="1550537"/>
            <a:ext cx="916536" cy="1618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0846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5F77FFB3-10FD-4DA2-8C1C-976BE42FF2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346" y="1130421"/>
            <a:ext cx="2533740" cy="4536538"/>
          </a:xfrm>
          <a:prstGeom prst="rect">
            <a:avLst/>
          </a:prstGeom>
        </p:spPr>
      </p:pic>
      <p:sp>
        <p:nvSpPr>
          <p:cNvPr id="69" name="フッター プレースホルダー 68">
            <a:extLst>
              <a:ext uri="{FF2B5EF4-FFF2-40B4-BE49-F238E27FC236}">
                <a16:creationId xmlns:a16="http://schemas.microsoft.com/office/drawing/2014/main" id="{7C740A08-2F6C-4373-BC05-409A9141B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CONFIDENTIAL</a:t>
            </a:r>
            <a:endParaRPr kumimoji="1" lang="ja-JP" altLang="en-US"/>
          </a:p>
        </p:txBody>
      </p:sp>
      <p:sp>
        <p:nvSpPr>
          <p:cNvPr id="94" name="スライド番号プレースホルダー 69">
            <a:extLst>
              <a:ext uri="{FF2B5EF4-FFF2-40B4-BE49-F238E27FC236}">
                <a16:creationId xmlns:a16="http://schemas.microsoft.com/office/drawing/2014/main" id="{BD6E6C64-4BD6-402F-931D-1270BCBBF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72300" y="6492873"/>
            <a:ext cx="2057400" cy="365125"/>
          </a:xfrm>
        </p:spPr>
        <p:txBody>
          <a:bodyPr/>
          <a:lstStyle/>
          <a:p>
            <a:fld id="{A1D1B427-6BB8-45E6-A1F2-9E04AE67DC91}" type="slidenum">
              <a:rPr kumimoji="1" lang="ja-JP" altLang="en-US" smtClean="0"/>
              <a:t>7</a:t>
            </a:fld>
            <a:endParaRPr kumimoji="1" lang="ja-JP" altLang="en-US"/>
          </a:p>
        </p:txBody>
      </p:sp>
      <p:sp>
        <p:nvSpPr>
          <p:cNvPr id="111" name="テキスト ボックス 110">
            <a:extLst>
              <a:ext uri="{FF2B5EF4-FFF2-40B4-BE49-F238E27FC236}">
                <a16:creationId xmlns:a16="http://schemas.microsoft.com/office/drawing/2014/main" id="{361A595E-C5EF-4D42-86BC-F6906F08CA2D}"/>
              </a:ext>
            </a:extLst>
          </p:cNvPr>
          <p:cNvSpPr txBox="1"/>
          <p:nvPr/>
        </p:nvSpPr>
        <p:spPr>
          <a:xfrm>
            <a:off x="17674" y="108237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b="1">
                <a:latin typeface="+mn-ea"/>
              </a:rPr>
              <a:t>■ガチャについて</a:t>
            </a:r>
          </a:p>
        </p:txBody>
      </p: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625F79AE-AB84-411B-97A5-F7063C1C9BD0}"/>
              </a:ext>
            </a:extLst>
          </p:cNvPr>
          <p:cNvSpPr txBox="1"/>
          <p:nvPr/>
        </p:nvSpPr>
        <p:spPr>
          <a:xfrm>
            <a:off x="415419" y="538799"/>
            <a:ext cx="1620957" cy="30777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kumimoji="1" lang="ja-JP" altLang="en-US" sz="1400" b="1">
                <a:latin typeface="+mn-ea"/>
              </a:rPr>
              <a:t>●ガチャ一覧画面</a:t>
            </a:r>
            <a:endParaRPr kumimoji="1" lang="en-US" altLang="ja-JP" sz="1400" b="1">
              <a:latin typeface="+mn-ea"/>
            </a:endParaRPr>
          </a:p>
        </p:txBody>
      </p:sp>
      <p:graphicFrame>
        <p:nvGraphicFramePr>
          <p:cNvPr id="17" name="表 69">
            <a:extLst>
              <a:ext uri="{FF2B5EF4-FFF2-40B4-BE49-F238E27FC236}">
                <a16:creationId xmlns:a16="http://schemas.microsoft.com/office/drawing/2014/main" id="{FEA0BC3C-4A06-4C2E-A1FB-B7EBAC7448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450463"/>
              </p:ext>
            </p:extLst>
          </p:nvPr>
        </p:nvGraphicFramePr>
        <p:xfrm>
          <a:off x="3912577" y="1043205"/>
          <a:ext cx="5112601" cy="2239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">
                  <a:extLst>
                    <a:ext uri="{9D8B030D-6E8A-4147-A177-3AD203B41FA5}">
                      <a16:colId xmlns:a16="http://schemas.microsoft.com/office/drawing/2014/main" val="152616881"/>
                    </a:ext>
                  </a:extLst>
                </a:gridCol>
                <a:gridCol w="1264334">
                  <a:extLst>
                    <a:ext uri="{9D8B030D-6E8A-4147-A177-3AD203B41FA5}">
                      <a16:colId xmlns:a16="http://schemas.microsoft.com/office/drawing/2014/main" val="1271158917"/>
                    </a:ext>
                  </a:extLst>
                </a:gridCol>
                <a:gridCol w="3436787">
                  <a:extLst>
                    <a:ext uri="{9D8B030D-6E8A-4147-A177-3AD203B41FA5}">
                      <a16:colId xmlns:a16="http://schemas.microsoft.com/office/drawing/2014/main" val="3042100415"/>
                    </a:ext>
                  </a:extLst>
                </a:gridCol>
              </a:tblGrid>
              <a:tr h="246108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>
                          <a:latin typeface="+mn-ea"/>
                          <a:ea typeface="+mn-ea"/>
                        </a:rPr>
                        <a:t>No</a:t>
                      </a:r>
                      <a:endParaRPr kumimoji="1" lang="ja-JP" altLang="en-US" sz="10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項目名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説明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8661590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>
                          <a:latin typeface="+mn-ea"/>
                          <a:ea typeface="+mn-ea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ヘッダー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共通のヘッダー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3719238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>
                          <a:latin typeface="+mn-ea"/>
                          <a:ea typeface="+mn-ea"/>
                        </a:rPr>
                        <a:t>2</a:t>
                      </a:r>
                      <a:endParaRPr kumimoji="1" lang="ja-JP" altLang="en-US" sz="10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背景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3109579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>
                          <a:latin typeface="+mn-ea"/>
                          <a:ea typeface="+mn-ea"/>
                        </a:rPr>
                        <a:t>3</a:t>
                      </a:r>
                      <a:endParaRPr kumimoji="1" lang="ja-JP" altLang="en-US" sz="10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ラインナップ</a:t>
                      </a:r>
                      <a:endParaRPr kumimoji="1" lang="en-US" altLang="ja-JP" sz="1000">
                        <a:latin typeface="+mn-ea"/>
                        <a:ea typeface="+mn-ea"/>
                      </a:endParaRPr>
                    </a:p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ボタン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タップで概要ガチャの提供割合画面を表示させる</a:t>
                      </a:r>
                      <a:endParaRPr kumimoji="1" lang="en-US" altLang="ja-JP" sz="100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4809238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>
                          <a:latin typeface="+mn-ea"/>
                          <a:ea typeface="+mn-ea"/>
                        </a:rPr>
                        <a:t>4</a:t>
                      </a:r>
                      <a:endParaRPr kumimoji="1" lang="ja-JP" altLang="en-US" sz="10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ガチャバナー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ガチャタイトル</a:t>
                      </a:r>
                      <a:r>
                        <a:rPr kumimoji="1" lang="en-US" altLang="ja-JP" sz="1000">
                          <a:latin typeface="+mn-ea"/>
                          <a:ea typeface="+mn-ea"/>
                        </a:rPr>
                        <a:t>/</a:t>
                      </a:r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ガチャ内容説明テキスト</a:t>
                      </a:r>
                      <a:r>
                        <a:rPr kumimoji="1" lang="en-US" altLang="ja-JP" sz="1000">
                          <a:latin typeface="+mn-ea"/>
                          <a:ea typeface="+mn-ea"/>
                        </a:rPr>
                        <a:t>/</a:t>
                      </a:r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ピックアップキャラ</a:t>
                      </a:r>
                      <a:r>
                        <a:rPr kumimoji="1" lang="en-US" altLang="ja-JP" sz="1000">
                          <a:latin typeface="+mn-ea"/>
                          <a:ea typeface="+mn-ea"/>
                        </a:rPr>
                        <a:t>/</a:t>
                      </a:r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残り日数 を表示させる</a:t>
                      </a:r>
                      <a:endParaRPr kumimoji="1" lang="en-US" altLang="ja-JP" sz="1000">
                        <a:latin typeface="+mn-ea"/>
                        <a:ea typeface="+mn-ea"/>
                      </a:endParaRPr>
                    </a:p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タップで該当のガチャトップ画面に遷移させる。</a:t>
                      </a:r>
                      <a:endParaRPr kumimoji="1" lang="en-US" altLang="ja-JP" sz="100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7123247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>
                          <a:latin typeface="+mn-ea"/>
                          <a:ea typeface="+mn-ea"/>
                        </a:rPr>
                        <a:t>5</a:t>
                      </a:r>
                      <a:endParaRPr kumimoji="1" lang="ja-JP" altLang="en-US" sz="10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スクロールバー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タップで該当のガチャ詳細画面を表示させる。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5291617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>
                          <a:latin typeface="+mn-ea"/>
                          <a:ea typeface="+mn-ea"/>
                        </a:rPr>
                        <a:t>6</a:t>
                      </a:r>
                      <a:endParaRPr kumimoji="1" lang="ja-JP" altLang="en-US" sz="10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フッター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共通のフッター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5209153"/>
                  </a:ext>
                </a:extLst>
              </a:tr>
            </a:tbl>
          </a:graphicData>
        </a:graphic>
      </p:graphicFrame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21570A5A-AE8D-4BC3-BBBB-C11D50DD08D3}"/>
              </a:ext>
            </a:extLst>
          </p:cNvPr>
          <p:cNvSpPr txBox="1"/>
          <p:nvPr/>
        </p:nvSpPr>
        <p:spPr>
          <a:xfrm>
            <a:off x="3175479" y="998918"/>
            <a:ext cx="3257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100">
                <a:latin typeface="+mn-ea"/>
              </a:rPr>
              <a:t>１</a:t>
            </a:r>
          </a:p>
        </p:txBody>
      </p:sp>
      <p:cxnSp>
        <p:nvCxnSpPr>
          <p:cNvPr id="19" name="直線コネクタ 18">
            <a:extLst>
              <a:ext uri="{FF2B5EF4-FFF2-40B4-BE49-F238E27FC236}">
                <a16:creationId xmlns:a16="http://schemas.microsoft.com/office/drawing/2014/main" id="{EB7089E5-2479-4EB1-B705-EF6C88F700F1}"/>
              </a:ext>
            </a:extLst>
          </p:cNvPr>
          <p:cNvCxnSpPr>
            <a:cxnSpLocks/>
            <a:stCxn id="18" idx="1"/>
          </p:cNvCxnSpPr>
          <p:nvPr/>
        </p:nvCxnSpPr>
        <p:spPr>
          <a:xfrm flipH="1">
            <a:off x="2996758" y="1129723"/>
            <a:ext cx="178721" cy="222848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F52C5553-4F26-47EC-AE77-264FC44A6155}"/>
              </a:ext>
            </a:extLst>
          </p:cNvPr>
          <p:cNvSpPr txBox="1"/>
          <p:nvPr/>
        </p:nvSpPr>
        <p:spPr>
          <a:xfrm>
            <a:off x="3175479" y="1677395"/>
            <a:ext cx="325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>
                <a:latin typeface="+mn-ea"/>
              </a:rPr>
              <a:t>2</a:t>
            </a:r>
            <a:endParaRPr kumimoji="1" lang="ja-JP" altLang="en-US" sz="1100">
              <a:latin typeface="+mn-ea"/>
            </a:endParaRPr>
          </a:p>
        </p:txBody>
      </p:sp>
      <p:cxnSp>
        <p:nvCxnSpPr>
          <p:cNvPr id="21" name="直線コネクタ 20">
            <a:extLst>
              <a:ext uri="{FF2B5EF4-FFF2-40B4-BE49-F238E27FC236}">
                <a16:creationId xmlns:a16="http://schemas.microsoft.com/office/drawing/2014/main" id="{3B4A0E19-5B20-4219-B5B7-EF09954DF4E8}"/>
              </a:ext>
            </a:extLst>
          </p:cNvPr>
          <p:cNvCxnSpPr>
            <a:cxnSpLocks/>
            <a:stCxn id="20" idx="1"/>
          </p:cNvCxnSpPr>
          <p:nvPr/>
        </p:nvCxnSpPr>
        <p:spPr>
          <a:xfrm flipH="1">
            <a:off x="2878566" y="1808200"/>
            <a:ext cx="296913" cy="197761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3B2F8605-2674-4DA0-B3E5-6895A138517A}"/>
              </a:ext>
            </a:extLst>
          </p:cNvPr>
          <p:cNvSpPr txBox="1"/>
          <p:nvPr/>
        </p:nvSpPr>
        <p:spPr>
          <a:xfrm>
            <a:off x="3175479" y="1983244"/>
            <a:ext cx="325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>
                <a:latin typeface="+mn-ea"/>
              </a:rPr>
              <a:t>3</a:t>
            </a:r>
            <a:endParaRPr kumimoji="1" lang="ja-JP" altLang="en-US" sz="1100">
              <a:latin typeface="+mn-ea"/>
            </a:endParaRPr>
          </a:p>
        </p:txBody>
      </p:sp>
      <p:cxnSp>
        <p:nvCxnSpPr>
          <p:cNvPr id="23" name="直線コネクタ 22">
            <a:extLst>
              <a:ext uri="{FF2B5EF4-FFF2-40B4-BE49-F238E27FC236}">
                <a16:creationId xmlns:a16="http://schemas.microsoft.com/office/drawing/2014/main" id="{40AABBEC-B6A2-4AED-877F-74E362FC9EFC}"/>
              </a:ext>
            </a:extLst>
          </p:cNvPr>
          <p:cNvCxnSpPr>
            <a:cxnSpLocks/>
            <a:stCxn id="22" idx="1"/>
          </p:cNvCxnSpPr>
          <p:nvPr/>
        </p:nvCxnSpPr>
        <p:spPr>
          <a:xfrm flipH="1">
            <a:off x="2760038" y="2114049"/>
            <a:ext cx="415441" cy="142992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AA19D4F5-0A24-4736-AB01-7DE5EC3CD5AC}"/>
              </a:ext>
            </a:extLst>
          </p:cNvPr>
          <p:cNvSpPr txBox="1"/>
          <p:nvPr/>
        </p:nvSpPr>
        <p:spPr>
          <a:xfrm>
            <a:off x="3131396" y="5176987"/>
            <a:ext cx="27283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100">
                <a:latin typeface="+mn-ea"/>
              </a:rPr>
              <a:t>6</a:t>
            </a:r>
            <a:endParaRPr kumimoji="1" lang="ja-JP" altLang="en-US" sz="1100">
              <a:latin typeface="+mn-ea"/>
            </a:endParaRPr>
          </a:p>
        </p:txBody>
      </p:sp>
      <p:cxnSp>
        <p:nvCxnSpPr>
          <p:cNvPr id="34" name="直線コネクタ 33">
            <a:extLst>
              <a:ext uri="{FF2B5EF4-FFF2-40B4-BE49-F238E27FC236}">
                <a16:creationId xmlns:a16="http://schemas.microsoft.com/office/drawing/2014/main" id="{4B863FB6-A764-41B6-9EAE-B0CB29714BEF}"/>
              </a:ext>
            </a:extLst>
          </p:cNvPr>
          <p:cNvCxnSpPr>
            <a:cxnSpLocks/>
            <a:stCxn id="33" idx="1"/>
          </p:cNvCxnSpPr>
          <p:nvPr/>
        </p:nvCxnSpPr>
        <p:spPr>
          <a:xfrm flipH="1">
            <a:off x="2878566" y="5307792"/>
            <a:ext cx="252830" cy="130805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9211C799-F7BE-4E6A-AF15-00F28E6229EE}"/>
              </a:ext>
            </a:extLst>
          </p:cNvPr>
          <p:cNvSpPr txBox="1"/>
          <p:nvPr/>
        </p:nvSpPr>
        <p:spPr>
          <a:xfrm>
            <a:off x="3175479" y="2878605"/>
            <a:ext cx="325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>
                <a:latin typeface="+mn-ea"/>
              </a:rPr>
              <a:t>5</a:t>
            </a:r>
            <a:endParaRPr kumimoji="1" lang="ja-JP" altLang="en-US" sz="1100">
              <a:latin typeface="+mn-ea"/>
            </a:endParaRPr>
          </a:p>
        </p:txBody>
      </p:sp>
      <p:cxnSp>
        <p:nvCxnSpPr>
          <p:cNvPr id="36" name="直線コネクタ 35">
            <a:extLst>
              <a:ext uri="{FF2B5EF4-FFF2-40B4-BE49-F238E27FC236}">
                <a16:creationId xmlns:a16="http://schemas.microsoft.com/office/drawing/2014/main" id="{8112176D-CAA0-4C0B-B2D8-9C1D56561F30}"/>
              </a:ext>
            </a:extLst>
          </p:cNvPr>
          <p:cNvCxnSpPr>
            <a:cxnSpLocks/>
            <a:stCxn id="35" idx="1"/>
          </p:cNvCxnSpPr>
          <p:nvPr/>
        </p:nvCxnSpPr>
        <p:spPr>
          <a:xfrm flipH="1">
            <a:off x="2878565" y="3009410"/>
            <a:ext cx="296914" cy="229090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テキスト ボックス 52">
            <a:extLst>
              <a:ext uri="{FF2B5EF4-FFF2-40B4-BE49-F238E27FC236}">
                <a16:creationId xmlns:a16="http://schemas.microsoft.com/office/drawing/2014/main" id="{6F9A471C-CCC0-493B-B89D-429CD9E767AB}"/>
              </a:ext>
            </a:extLst>
          </p:cNvPr>
          <p:cNvSpPr txBox="1"/>
          <p:nvPr/>
        </p:nvSpPr>
        <p:spPr>
          <a:xfrm>
            <a:off x="3175479" y="2349722"/>
            <a:ext cx="325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>
                <a:latin typeface="+mn-ea"/>
              </a:rPr>
              <a:t>4</a:t>
            </a:r>
          </a:p>
        </p:txBody>
      </p:sp>
      <p:cxnSp>
        <p:nvCxnSpPr>
          <p:cNvPr id="54" name="直線コネクタ 53">
            <a:extLst>
              <a:ext uri="{FF2B5EF4-FFF2-40B4-BE49-F238E27FC236}">
                <a16:creationId xmlns:a16="http://schemas.microsoft.com/office/drawing/2014/main" id="{818F7F9A-7227-4222-9E85-936DB20BB5C2}"/>
              </a:ext>
            </a:extLst>
          </p:cNvPr>
          <p:cNvCxnSpPr>
            <a:cxnSpLocks/>
            <a:stCxn id="53" idx="1"/>
          </p:cNvCxnSpPr>
          <p:nvPr/>
        </p:nvCxnSpPr>
        <p:spPr>
          <a:xfrm flipH="1">
            <a:off x="2657477" y="2480527"/>
            <a:ext cx="518002" cy="201442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グループ化 51">
            <a:extLst>
              <a:ext uri="{FF2B5EF4-FFF2-40B4-BE49-F238E27FC236}">
                <a16:creationId xmlns:a16="http://schemas.microsoft.com/office/drawing/2014/main" id="{2F9A0B5B-5FD0-4EFC-8A8F-C7202DA19219}"/>
              </a:ext>
            </a:extLst>
          </p:cNvPr>
          <p:cNvGrpSpPr/>
          <p:nvPr/>
        </p:nvGrpSpPr>
        <p:grpSpPr>
          <a:xfrm>
            <a:off x="3955778" y="4019658"/>
            <a:ext cx="3567992" cy="1418939"/>
            <a:chOff x="0" y="0"/>
            <a:chExt cx="3567992" cy="1418939"/>
          </a:xfrm>
        </p:grpSpPr>
        <p:grpSp>
          <p:nvGrpSpPr>
            <p:cNvPr id="55" name="グループ化 54">
              <a:extLst>
                <a:ext uri="{FF2B5EF4-FFF2-40B4-BE49-F238E27FC236}">
                  <a16:creationId xmlns:a16="http://schemas.microsoft.com/office/drawing/2014/main" id="{C44F59E8-5EA4-4092-AEB9-5918ADAD0066}"/>
                </a:ext>
              </a:extLst>
            </p:cNvPr>
            <p:cNvGrpSpPr/>
            <p:nvPr/>
          </p:nvGrpSpPr>
          <p:grpSpPr>
            <a:xfrm>
              <a:off x="0" y="24720"/>
              <a:ext cx="3555487" cy="1183613"/>
              <a:chOff x="0" y="24720"/>
              <a:chExt cx="3595686" cy="738474"/>
            </a:xfrm>
          </p:grpSpPr>
          <p:sp>
            <p:nvSpPr>
              <p:cNvPr id="60" name="四角形: 角を丸くする 59">
                <a:extLst>
                  <a:ext uri="{FF2B5EF4-FFF2-40B4-BE49-F238E27FC236}">
                    <a16:creationId xmlns:a16="http://schemas.microsoft.com/office/drawing/2014/main" id="{DE66F6A7-24E5-491A-A943-523CDB11456B}"/>
                  </a:ext>
                </a:extLst>
              </p:cNvPr>
              <p:cNvSpPr/>
              <p:nvPr/>
            </p:nvSpPr>
            <p:spPr>
              <a:xfrm>
                <a:off x="0" y="24720"/>
                <a:ext cx="3595686" cy="738474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endParaRPr kumimoji="1" lang="ja-JP" altLang="en-US" sz="1100"/>
              </a:p>
            </p:txBody>
          </p:sp>
          <p:grpSp>
            <p:nvGrpSpPr>
              <p:cNvPr id="61" name="グループ化 60">
                <a:extLst>
                  <a:ext uri="{FF2B5EF4-FFF2-40B4-BE49-F238E27FC236}">
                    <a16:creationId xmlns:a16="http://schemas.microsoft.com/office/drawing/2014/main" id="{AB58BBC2-C7B2-42EC-859C-E66E5E6FA548}"/>
                  </a:ext>
                </a:extLst>
              </p:cNvPr>
              <p:cNvGrpSpPr/>
              <p:nvPr/>
            </p:nvGrpSpPr>
            <p:grpSpPr>
              <a:xfrm>
                <a:off x="93462" y="296925"/>
                <a:ext cx="3328510" cy="319264"/>
                <a:chOff x="93462" y="296925"/>
                <a:chExt cx="3328510" cy="319264"/>
              </a:xfrm>
            </p:grpSpPr>
            <p:sp>
              <p:nvSpPr>
                <p:cNvPr id="81" name="四角形: 角を丸くする 80">
                  <a:extLst>
                    <a:ext uri="{FF2B5EF4-FFF2-40B4-BE49-F238E27FC236}">
                      <a16:creationId xmlns:a16="http://schemas.microsoft.com/office/drawing/2014/main" id="{11A9E94B-F82D-4E91-B186-D8585D3FEE36}"/>
                    </a:ext>
                  </a:extLst>
                </p:cNvPr>
                <p:cNvSpPr/>
                <p:nvPr/>
              </p:nvSpPr>
              <p:spPr>
                <a:xfrm>
                  <a:off x="93462" y="322979"/>
                  <a:ext cx="3328510" cy="278222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endParaRPr kumimoji="1" lang="ja-JP" altLang="en-US" sz="700"/>
                </a:p>
              </p:txBody>
            </p:sp>
            <p:sp>
              <p:nvSpPr>
                <p:cNvPr id="82" name="テキスト ボックス 83">
                  <a:extLst>
                    <a:ext uri="{FF2B5EF4-FFF2-40B4-BE49-F238E27FC236}">
                      <a16:creationId xmlns:a16="http://schemas.microsoft.com/office/drawing/2014/main" id="{055BE79F-CF56-4F64-936F-0B083417E498}"/>
                    </a:ext>
                  </a:extLst>
                </p:cNvPr>
                <p:cNvSpPr txBox="1"/>
                <p:nvPr/>
              </p:nvSpPr>
              <p:spPr>
                <a:xfrm>
                  <a:off x="100013" y="296925"/>
                  <a:ext cx="1304925" cy="319264"/>
                </a:xfrm>
                <a:prstGeom prst="rect">
                  <a:avLst/>
                </a:prstGeom>
                <a:noFill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rtlCol="0" anchor="t">
                  <a:noAutofit/>
                </a:bodyPr>
                <a:lstStyle>
                  <a:lvl1pPr marL="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kumimoji="1" lang="ja-JP" altLang="en-US" sz="700" b="0">
                      <a:solidFill>
                        <a:schemeClr val="bg1"/>
                      </a:solidFill>
                      <a:latin typeface="メイリオ" panose="020B0604030504040204" pitchFamily="50" charset="-128"/>
                      <a:ea typeface="メイリオ" panose="020B0604030504040204" pitchFamily="50" charset="-128"/>
                    </a:rPr>
                    <a:t>ガチャ内容説明テキスト</a:t>
                  </a:r>
                  <a:endParaRPr kumimoji="1" lang="en-US" altLang="ja-JP" sz="700" b="0">
                    <a:solidFill>
                      <a:schemeClr val="bg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ja-JP" altLang="ja-JP" sz="700" b="0">
                      <a:solidFill>
                        <a:schemeClr val="bg1"/>
                      </a:solidFill>
                      <a:effectLst/>
                      <a:latin typeface="メイリオ" panose="020B0604030504040204" pitchFamily="50" charset="-128"/>
                      <a:ea typeface="メイリオ" panose="020B0604030504040204" pitchFamily="50" charset="-128"/>
                      <a:cs typeface="+mn-cs"/>
                    </a:rPr>
                    <a:t>ガチャ内容説明テキスト</a:t>
                  </a:r>
                  <a:endParaRPr lang="ja-JP" altLang="ja-JP" sz="700" b="0">
                    <a:solidFill>
                      <a:schemeClr val="bg1"/>
                    </a:solidFill>
                    <a:effectLst/>
                    <a:latin typeface="メイリオ" panose="020B0604030504040204" pitchFamily="50" charset="-128"/>
                    <a:ea typeface="メイリオ" panose="020B0604030504040204" pitchFamily="50" charset="-128"/>
                  </a:endParaRPr>
                </a:p>
                <a:p>
                  <a:endParaRPr kumimoji="1" lang="ja-JP" altLang="en-US" sz="1100" b="1">
                    <a:solidFill>
                      <a:schemeClr val="bg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</a:endParaRPr>
                </a:p>
              </p:txBody>
            </p:sp>
          </p:grpSp>
          <p:sp>
            <p:nvSpPr>
              <p:cNvPr id="62" name="テキスト ボックス 560">
                <a:extLst>
                  <a:ext uri="{FF2B5EF4-FFF2-40B4-BE49-F238E27FC236}">
                    <a16:creationId xmlns:a16="http://schemas.microsoft.com/office/drawing/2014/main" id="{41513B80-76AD-46F0-AC40-94CD9B941BF3}"/>
                  </a:ext>
                </a:extLst>
              </p:cNvPr>
              <p:cNvSpPr txBox="1"/>
              <p:nvPr/>
            </p:nvSpPr>
            <p:spPr>
              <a:xfrm>
                <a:off x="33338" y="51547"/>
                <a:ext cx="1743075" cy="354969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rtlCol="0" anchor="t">
                <a:spAutoFit/>
              </a:bodyPr>
              <a:lstStyle>
                <a:lvl1pPr marL="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kumimoji="1" lang="en-US" altLang="ja-JP" sz="1050" b="1">
                    <a:solidFill>
                      <a:schemeClr val="bg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</a:rPr>
                  <a:t>1</a:t>
                </a:r>
                <a:r>
                  <a:rPr kumimoji="1" lang="ja-JP" altLang="en-US" sz="1050" b="1">
                    <a:solidFill>
                      <a:schemeClr val="bg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</a:rPr>
                  <a:t>日</a:t>
                </a:r>
                <a:r>
                  <a:rPr kumimoji="1" lang="en-US" altLang="ja-JP" sz="1050" b="1">
                    <a:solidFill>
                      <a:schemeClr val="bg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</a:rPr>
                  <a:t>1</a:t>
                </a:r>
                <a:r>
                  <a:rPr kumimoji="1" lang="ja-JP" altLang="en-US" sz="1050" b="1">
                    <a:solidFill>
                      <a:schemeClr val="bg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</a:rPr>
                  <a:t>回限定！無料ガチャ</a:t>
                </a:r>
                <a:endParaRPr kumimoji="1" lang="en-US" altLang="ja-JP" sz="1050" b="1">
                  <a:solidFill>
                    <a:schemeClr val="bg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endParaRPr>
              </a:p>
            </p:txBody>
          </p:sp>
        </p:grpSp>
        <p:pic>
          <p:nvPicPr>
            <p:cNvPr id="57" name="図 56">
              <a:extLst>
                <a:ext uri="{FF2B5EF4-FFF2-40B4-BE49-F238E27FC236}">
                  <a16:creationId xmlns:a16="http://schemas.microsoft.com/office/drawing/2014/main" id="{F5EF49D5-E048-4324-95BC-160233469E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5853" y="61420"/>
              <a:ext cx="3295648" cy="992560"/>
            </a:xfrm>
            <a:prstGeom prst="rect">
              <a:avLst/>
            </a:prstGeom>
          </p:spPr>
        </p:pic>
        <p:sp>
          <p:nvSpPr>
            <p:cNvPr id="58" name="テキスト ボックス 562">
              <a:extLst>
                <a:ext uri="{FF2B5EF4-FFF2-40B4-BE49-F238E27FC236}">
                  <a16:creationId xmlns:a16="http://schemas.microsoft.com/office/drawing/2014/main" id="{4AC2C636-9AD3-440B-9085-7DE240E7F275}"/>
                </a:ext>
              </a:extLst>
            </p:cNvPr>
            <p:cNvSpPr txBox="1"/>
            <p:nvPr/>
          </p:nvSpPr>
          <p:spPr>
            <a:xfrm>
              <a:off x="2874758" y="1047716"/>
              <a:ext cx="693234" cy="371223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rtlCol="0" anchor="t">
              <a:noAutofit/>
            </a:bodyPr>
            <a:lstStyle>
              <a:lvl1pPr marL="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kumimoji="1" lang="ja-JP" altLang="en-US" sz="800" b="1">
                  <a:solidFill>
                    <a:schemeClr val="bg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あと</a:t>
              </a:r>
              <a:r>
                <a:rPr kumimoji="1" lang="en-US" altLang="ja-JP" sz="800" b="1">
                  <a:solidFill>
                    <a:schemeClr val="bg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99</a:t>
              </a:r>
              <a:r>
                <a:rPr kumimoji="1" lang="ja-JP" altLang="en-US" sz="800" b="1">
                  <a:solidFill>
                    <a:schemeClr val="bg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日</a:t>
              </a:r>
              <a:endParaRPr kumimoji="1" lang="en-US" altLang="ja-JP" sz="800" b="1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59" name="四角形: 角を丸くする 58">
              <a:extLst>
                <a:ext uri="{FF2B5EF4-FFF2-40B4-BE49-F238E27FC236}">
                  <a16:creationId xmlns:a16="http://schemas.microsoft.com/office/drawing/2014/main" id="{48B36313-C5F1-4987-8CA1-C3A888F222E1}"/>
                </a:ext>
              </a:extLst>
            </p:cNvPr>
            <p:cNvSpPr/>
            <p:nvPr/>
          </p:nvSpPr>
          <p:spPr>
            <a:xfrm>
              <a:off x="2712842" y="0"/>
              <a:ext cx="792000" cy="213538"/>
            </a:xfrm>
            <a:prstGeom prst="roundRect">
              <a:avLst>
                <a:gd name="adj" fmla="val 5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kumimoji="1" lang="ja-JP" altLang="en-US" sz="700" b="1"/>
                <a:t>ラインナップ</a:t>
              </a:r>
              <a:endParaRPr kumimoji="1" lang="ja-JP" altLang="en-US" sz="900" b="1"/>
            </a:p>
          </p:txBody>
        </p:sp>
      </p:grp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2BC301A7-6470-405C-AE95-138E1C404131}"/>
              </a:ext>
            </a:extLst>
          </p:cNvPr>
          <p:cNvSpPr/>
          <p:nvPr/>
        </p:nvSpPr>
        <p:spPr>
          <a:xfrm>
            <a:off x="150921" y="416014"/>
            <a:ext cx="8892013" cy="5646298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>
                <a:solidFill>
                  <a:srgbClr val="FF0000"/>
                </a:solidFill>
              </a:rPr>
              <a:t>2020.01.28</a:t>
            </a:r>
          </a:p>
          <a:p>
            <a:pPr algn="ctr"/>
            <a:r>
              <a:rPr kumimoji="1" lang="ja-JP" altLang="en-US" sz="2800" dirty="0">
                <a:solidFill>
                  <a:srgbClr val="FF0000"/>
                </a:solidFill>
              </a:rPr>
              <a:t>削除</a:t>
            </a:r>
          </a:p>
        </p:txBody>
      </p:sp>
    </p:spTree>
    <p:extLst>
      <p:ext uri="{BB962C8B-B14F-4D97-AF65-F5344CB8AC3E}">
        <p14:creationId xmlns:p14="http://schemas.microsoft.com/office/powerpoint/2010/main" val="37999234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F3B32E8E-80DA-4E68-B7CC-13262D63BD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938" y="1137746"/>
            <a:ext cx="2546239" cy="4495811"/>
          </a:xfrm>
          <a:prstGeom prst="rect">
            <a:avLst/>
          </a:prstGeom>
        </p:spPr>
      </p:pic>
      <p:sp>
        <p:nvSpPr>
          <p:cNvPr id="69" name="フッター プレースホルダー 68">
            <a:extLst>
              <a:ext uri="{FF2B5EF4-FFF2-40B4-BE49-F238E27FC236}">
                <a16:creationId xmlns:a16="http://schemas.microsoft.com/office/drawing/2014/main" id="{7C740A08-2F6C-4373-BC05-409A9141B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CONFIDENTIAL</a:t>
            </a:r>
            <a:endParaRPr kumimoji="1" lang="ja-JP" altLang="en-US"/>
          </a:p>
        </p:txBody>
      </p:sp>
      <p:sp>
        <p:nvSpPr>
          <p:cNvPr id="94" name="スライド番号プレースホルダー 69">
            <a:extLst>
              <a:ext uri="{FF2B5EF4-FFF2-40B4-BE49-F238E27FC236}">
                <a16:creationId xmlns:a16="http://schemas.microsoft.com/office/drawing/2014/main" id="{BD6E6C64-4BD6-402F-931D-1270BCBBF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72300" y="6492873"/>
            <a:ext cx="2057400" cy="365125"/>
          </a:xfrm>
        </p:spPr>
        <p:txBody>
          <a:bodyPr/>
          <a:lstStyle/>
          <a:p>
            <a:fld id="{A1D1B427-6BB8-45E6-A1F2-9E04AE67DC91}" type="slidenum">
              <a:rPr kumimoji="1" lang="ja-JP" altLang="en-US" smtClean="0"/>
              <a:t>8</a:t>
            </a:fld>
            <a:endParaRPr kumimoji="1" lang="ja-JP" altLang="en-US"/>
          </a:p>
        </p:txBody>
      </p:sp>
      <p:sp>
        <p:nvSpPr>
          <p:cNvPr id="111" name="テキスト ボックス 110">
            <a:extLst>
              <a:ext uri="{FF2B5EF4-FFF2-40B4-BE49-F238E27FC236}">
                <a16:creationId xmlns:a16="http://schemas.microsoft.com/office/drawing/2014/main" id="{361A595E-C5EF-4D42-86BC-F6906F08CA2D}"/>
              </a:ext>
            </a:extLst>
          </p:cNvPr>
          <p:cNvSpPr txBox="1"/>
          <p:nvPr/>
        </p:nvSpPr>
        <p:spPr>
          <a:xfrm>
            <a:off x="17674" y="108237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b="1">
                <a:latin typeface="+mj-ea"/>
                <a:ea typeface="+mj-ea"/>
              </a:rPr>
              <a:t>■ガチャについて</a:t>
            </a:r>
          </a:p>
        </p:txBody>
      </p: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625F79AE-AB84-411B-97A5-F7063C1C9BD0}"/>
              </a:ext>
            </a:extLst>
          </p:cNvPr>
          <p:cNvSpPr txBox="1"/>
          <p:nvPr/>
        </p:nvSpPr>
        <p:spPr>
          <a:xfrm>
            <a:off x="415419" y="538799"/>
            <a:ext cx="1859805" cy="30777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kumimoji="1" lang="ja-JP" altLang="en-US" sz="1400" b="1" dirty="0">
                <a:latin typeface="+mj-ea"/>
                <a:ea typeface="+mj-ea"/>
              </a:rPr>
              <a:t>●ガチャトップ画面</a:t>
            </a:r>
            <a:endParaRPr kumimoji="1" lang="en-US" altLang="ja-JP" sz="1400" b="1" dirty="0">
              <a:latin typeface="+mj-ea"/>
              <a:ea typeface="+mj-ea"/>
            </a:endParaRPr>
          </a:p>
        </p:txBody>
      </p:sp>
      <p:graphicFrame>
        <p:nvGraphicFramePr>
          <p:cNvPr id="17" name="表 69">
            <a:extLst>
              <a:ext uri="{FF2B5EF4-FFF2-40B4-BE49-F238E27FC236}">
                <a16:creationId xmlns:a16="http://schemas.microsoft.com/office/drawing/2014/main" id="{FEA0BC3C-4A06-4C2E-A1FB-B7EBAC7448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776110"/>
              </p:ext>
            </p:extLst>
          </p:nvPr>
        </p:nvGraphicFramePr>
        <p:xfrm>
          <a:off x="3912577" y="928043"/>
          <a:ext cx="5112602" cy="44251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">
                  <a:extLst>
                    <a:ext uri="{9D8B030D-6E8A-4147-A177-3AD203B41FA5}">
                      <a16:colId xmlns:a16="http://schemas.microsoft.com/office/drawing/2014/main" val="152616881"/>
                    </a:ext>
                  </a:extLst>
                </a:gridCol>
                <a:gridCol w="1264334">
                  <a:extLst>
                    <a:ext uri="{9D8B030D-6E8A-4147-A177-3AD203B41FA5}">
                      <a16:colId xmlns:a16="http://schemas.microsoft.com/office/drawing/2014/main" val="1271158917"/>
                    </a:ext>
                  </a:extLst>
                </a:gridCol>
                <a:gridCol w="3436788">
                  <a:extLst>
                    <a:ext uri="{9D8B030D-6E8A-4147-A177-3AD203B41FA5}">
                      <a16:colId xmlns:a16="http://schemas.microsoft.com/office/drawing/2014/main" val="3042100415"/>
                    </a:ext>
                  </a:extLst>
                </a:gridCol>
              </a:tblGrid>
              <a:tr h="246108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00" dirty="0">
                          <a:latin typeface="+mn-ea"/>
                          <a:ea typeface="+mn-ea"/>
                        </a:rPr>
                        <a:t>No</a:t>
                      </a:r>
                      <a:endParaRPr kumimoji="1" lang="ja-JP" altLang="en-US" sz="9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項目名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説明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8661590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00" dirty="0">
                          <a:latin typeface="+mn-ea"/>
                          <a:ea typeface="+mn-ea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900" dirty="0">
                          <a:latin typeface="+mn-ea"/>
                          <a:ea typeface="+mn-ea"/>
                        </a:rPr>
                        <a:t>ガチャバナー？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900" dirty="0">
                          <a:latin typeface="+mn-ea"/>
                          <a:ea typeface="+mn-ea"/>
                        </a:rPr>
                        <a:t>ガチャタイトルとそのガチャのメインとなるカードデザインと衣装を着た３</a:t>
                      </a:r>
                      <a:r>
                        <a:rPr kumimoji="1" lang="en-US" altLang="ja-JP" sz="900" dirty="0">
                          <a:latin typeface="+mn-ea"/>
                          <a:ea typeface="+mn-ea"/>
                        </a:rPr>
                        <a:t>D</a:t>
                      </a:r>
                      <a:r>
                        <a:rPr kumimoji="1" lang="ja-JP" altLang="en-US" sz="900" dirty="0">
                          <a:latin typeface="+mn-ea"/>
                          <a:ea typeface="+mn-ea"/>
                        </a:rPr>
                        <a:t>キャラを表示させる。</a:t>
                      </a:r>
                      <a:endParaRPr kumimoji="1" lang="en-US" altLang="ja-JP" sz="900" dirty="0">
                        <a:latin typeface="+mn-ea"/>
                        <a:ea typeface="+mn-ea"/>
                      </a:endParaRPr>
                    </a:p>
                    <a:p>
                      <a:pPr lvl="0">
                        <a:buNone/>
                      </a:pPr>
                      <a:r>
                        <a:rPr lang="ja-JP" altLang="en-US" sz="900">
                          <a:latin typeface="+mn-ea"/>
                          <a:ea typeface="+mn-ea"/>
                        </a:rPr>
                        <a:t>キャラは一定時間でフェードで切り替えて表示させたい。</a:t>
                      </a:r>
                      <a:endParaRPr lang="ja-JP" altLang="en-US" sz="900" dirty="0">
                        <a:latin typeface="+mn-ea"/>
                        <a:ea typeface="+mn-ea"/>
                      </a:endParaRPr>
                    </a:p>
                    <a:p>
                      <a:r>
                        <a:rPr kumimoji="1" lang="en-US" altLang="ja-JP" sz="90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※</a:t>
                      </a:r>
                      <a:r>
                        <a:rPr kumimoji="1" lang="ja-JP" altLang="en-US" sz="900" dirty="0">
                          <a:latin typeface="+mn-ea"/>
                          <a:ea typeface="+mn-ea"/>
                        </a:rPr>
                        <a:t>３</a:t>
                      </a:r>
                      <a:r>
                        <a:rPr kumimoji="1" lang="en-US" altLang="ja-JP" sz="900" dirty="0">
                          <a:latin typeface="+mn-ea"/>
                          <a:ea typeface="+mn-ea"/>
                        </a:rPr>
                        <a:t>D</a:t>
                      </a:r>
                      <a:r>
                        <a:rPr kumimoji="1" lang="ja-JP" altLang="en-US" sz="900" dirty="0">
                          <a:latin typeface="+mn-ea"/>
                          <a:ea typeface="+mn-ea"/>
                        </a:rPr>
                        <a:t>キャラはアニメ</a:t>
                      </a:r>
                      <a:r>
                        <a:rPr kumimoji="1" lang="en-US" altLang="ja-JP" sz="900" dirty="0">
                          <a:latin typeface="+mn-ea"/>
                          <a:ea typeface="+mn-ea"/>
                        </a:rPr>
                        <a:t>―</a:t>
                      </a:r>
                      <a:r>
                        <a:rPr kumimoji="1" lang="ja-JP" altLang="en-US" sz="900" dirty="0">
                          <a:latin typeface="+mn-ea"/>
                          <a:ea typeface="+mn-ea"/>
                        </a:rPr>
                        <a:t>ションさせたい。</a:t>
                      </a:r>
                      <a:endParaRPr kumimoji="1" lang="en-US" altLang="ja-JP" sz="9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3719238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00" dirty="0">
                          <a:latin typeface="+mn-ea"/>
                          <a:ea typeface="+mn-ea"/>
                        </a:rPr>
                        <a:t>2</a:t>
                      </a:r>
                      <a:endParaRPr kumimoji="1" lang="ja-JP" altLang="en-US" sz="9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900" dirty="0">
                          <a:latin typeface="+mn-ea"/>
                          <a:ea typeface="+mn-ea"/>
                        </a:rPr>
                        <a:t>矢印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900" dirty="0">
                          <a:latin typeface="+mn-ea"/>
                          <a:ea typeface="+mn-ea"/>
                        </a:rPr>
                        <a:t>タップでガチャの種類を切り替える。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3109579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00" dirty="0">
                          <a:latin typeface="+mn-ea"/>
                          <a:ea typeface="+mn-ea"/>
                        </a:rPr>
                        <a:t>3</a:t>
                      </a:r>
                      <a:endParaRPr kumimoji="1" lang="ja-JP" altLang="en-US" sz="9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900" dirty="0">
                          <a:latin typeface="+mn-ea"/>
                          <a:ea typeface="+mn-ea"/>
                        </a:rPr>
                        <a:t>ストーリーを見るボタン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900" dirty="0">
                          <a:latin typeface="+mn-ea"/>
                          <a:ea typeface="+mn-ea"/>
                        </a:rPr>
                        <a:t>タップで表示キャラの</a:t>
                      </a:r>
                      <a:r>
                        <a:rPr kumimoji="1" lang="en-US" altLang="ja-JP" sz="900" dirty="0">
                          <a:latin typeface="+mn-ea"/>
                          <a:ea typeface="+mn-ea"/>
                        </a:rPr>
                        <a:t>TR</a:t>
                      </a:r>
                      <a:r>
                        <a:rPr kumimoji="1" lang="ja-JP" altLang="en-US" sz="900" dirty="0">
                          <a:latin typeface="+mn-ea"/>
                          <a:ea typeface="+mn-ea"/>
                        </a:rPr>
                        <a:t>ストーリーの冒頭を表示させる</a:t>
                      </a:r>
                      <a:endParaRPr kumimoji="1" lang="en-US" altLang="ja-JP" sz="900" dirty="0">
                        <a:latin typeface="+mn-ea"/>
                        <a:ea typeface="+mn-ea"/>
                      </a:endParaRPr>
                    </a:p>
                    <a:p>
                      <a:r>
                        <a:rPr kumimoji="1" lang="ja-JP" altLang="en-US" sz="900" dirty="0">
                          <a:latin typeface="+mn-ea"/>
                          <a:ea typeface="+mn-ea"/>
                        </a:rPr>
                        <a:t>（</a:t>
                      </a:r>
                      <a:r>
                        <a:rPr kumimoji="1" lang="en-US" altLang="ja-JP" sz="900" dirty="0">
                          <a:latin typeface="+mn-ea"/>
                          <a:ea typeface="+mn-ea"/>
                        </a:rPr>
                        <a:t>ADV</a:t>
                      </a:r>
                      <a:r>
                        <a:rPr kumimoji="1" lang="ja-JP" altLang="en-US" sz="900" dirty="0">
                          <a:latin typeface="+mn-ea"/>
                          <a:ea typeface="+mn-ea"/>
                        </a:rPr>
                        <a:t>画面へ遷移）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4809238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00" dirty="0">
                          <a:latin typeface="+mn-ea"/>
                          <a:ea typeface="+mn-ea"/>
                        </a:rPr>
                        <a:t>4</a:t>
                      </a:r>
                      <a:endParaRPr kumimoji="1" lang="ja-JP" altLang="en-US" sz="9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900" dirty="0">
                          <a:latin typeface="+mn-ea"/>
                          <a:ea typeface="+mn-ea"/>
                        </a:rPr>
                        <a:t>提供割合ボタン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900" dirty="0">
                          <a:latin typeface="+mn-ea"/>
                          <a:ea typeface="+mn-ea"/>
                        </a:rPr>
                        <a:t>タップで該当のガチャ詳細画面を表示させる。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7123247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00" dirty="0">
                          <a:latin typeface="+mn-ea"/>
                          <a:ea typeface="+mn-ea"/>
                        </a:rPr>
                        <a:t>5</a:t>
                      </a:r>
                      <a:endParaRPr kumimoji="1" lang="ja-JP" altLang="en-US" sz="9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900" dirty="0">
                          <a:latin typeface="+mn-ea"/>
                          <a:ea typeface="+mn-ea"/>
                        </a:rPr>
                        <a:t>クリスタル購入</a:t>
                      </a:r>
                      <a:endParaRPr kumimoji="1" lang="en-US" altLang="ja-JP" sz="900" dirty="0">
                        <a:latin typeface="+mn-ea"/>
                        <a:ea typeface="+mn-ea"/>
                      </a:endParaRPr>
                    </a:p>
                    <a:p>
                      <a:r>
                        <a:rPr kumimoji="1" lang="ja-JP" altLang="en-US" sz="900" dirty="0">
                          <a:latin typeface="+mn-ea"/>
                          <a:ea typeface="+mn-ea"/>
                        </a:rPr>
                        <a:t>ボタン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ショップのクリスタル購入画面に遷移させる。</a:t>
                      </a:r>
                      <a:endParaRPr kumimoji="1" lang="en-US" altLang="ja-JP" sz="90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5291617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00" dirty="0">
                          <a:latin typeface="+mn-ea"/>
                          <a:ea typeface="+mn-ea"/>
                        </a:rPr>
                        <a:t>6</a:t>
                      </a:r>
                      <a:endParaRPr kumimoji="1" lang="ja-JP" altLang="en-US" sz="9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900" dirty="0">
                          <a:latin typeface="+mn-ea"/>
                          <a:ea typeface="+mn-ea"/>
                        </a:rPr>
                        <a:t>所持アイテム表示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900" dirty="0">
                          <a:latin typeface="+mn-ea"/>
                          <a:ea typeface="+mn-ea"/>
                        </a:rPr>
                        <a:t>所持している無償クリスタル、有償クリスタル、チケット数を表示させる。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5209153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00" dirty="0">
                          <a:latin typeface="+mn-ea"/>
                          <a:ea typeface="+mn-ea"/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900" dirty="0">
                          <a:latin typeface="+mn-ea"/>
                          <a:ea typeface="+mn-ea"/>
                        </a:rPr>
                        <a:t>スタンプボタン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900" dirty="0">
                          <a:latin typeface="+mn-ea"/>
                          <a:ea typeface="+mn-ea"/>
                        </a:rPr>
                        <a:t>10</a:t>
                      </a:r>
                      <a:r>
                        <a:rPr kumimoji="1" lang="ja-JP" altLang="en-US" sz="900" dirty="0">
                          <a:latin typeface="+mn-ea"/>
                          <a:ea typeface="+mn-ea"/>
                        </a:rPr>
                        <a:t>連ガチャが</a:t>
                      </a:r>
                      <a:r>
                        <a:rPr kumimoji="1" lang="en-US" altLang="ja-JP" sz="900" dirty="0">
                          <a:latin typeface="+mn-ea"/>
                          <a:ea typeface="+mn-ea"/>
                        </a:rPr>
                        <a:t>1</a:t>
                      </a:r>
                      <a:r>
                        <a:rPr kumimoji="1" lang="ja-JP" altLang="en-US" sz="900" dirty="0">
                          <a:latin typeface="+mn-ea"/>
                          <a:ea typeface="+mn-ea"/>
                        </a:rPr>
                        <a:t>回行われるごとにスタンプが押される。</a:t>
                      </a:r>
                      <a:endParaRPr kumimoji="1" lang="en-US" altLang="ja-JP" sz="900" dirty="0">
                        <a:latin typeface="+mn-ea"/>
                        <a:ea typeface="+mn-ea"/>
                      </a:endParaRPr>
                    </a:p>
                    <a:p>
                      <a:r>
                        <a:rPr kumimoji="1" lang="ja-JP" altLang="en-US" sz="900" dirty="0">
                          <a:latin typeface="+mn-ea"/>
                          <a:ea typeface="+mn-ea"/>
                        </a:rPr>
                        <a:t>期限と次の報酬を表示させる。</a:t>
                      </a:r>
                      <a:endParaRPr kumimoji="1" lang="en-US" altLang="ja-JP" sz="900" dirty="0">
                        <a:latin typeface="+mn-ea"/>
                        <a:ea typeface="+mn-ea"/>
                      </a:endParaRPr>
                    </a:p>
                    <a:p>
                      <a:r>
                        <a:rPr kumimoji="1" lang="ja-JP" altLang="en-US" sz="900" dirty="0">
                          <a:latin typeface="+mn-ea"/>
                          <a:ea typeface="+mn-ea"/>
                        </a:rPr>
                        <a:t>タップでスタンプカードウィンドウを表示させる。</a:t>
                      </a:r>
                      <a:endParaRPr kumimoji="1" lang="en-US" altLang="ja-JP" sz="9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2293428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８</a:t>
                      </a:r>
                      <a:endParaRPr kumimoji="1" lang="en-US" altLang="ja-JP" sz="9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900" dirty="0">
                          <a:latin typeface="+mn-ea"/>
                          <a:ea typeface="+mn-ea"/>
                        </a:rPr>
                        <a:t>1</a:t>
                      </a:r>
                      <a:r>
                        <a:rPr kumimoji="1" lang="ja-JP" altLang="en-US" sz="900" dirty="0">
                          <a:latin typeface="+mn-ea"/>
                          <a:ea typeface="+mn-ea"/>
                        </a:rPr>
                        <a:t>回ガチャボタン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タップで</a:t>
                      </a:r>
                      <a:r>
                        <a:rPr lang="ja-JP" altLang="en-US" sz="900">
                          <a:latin typeface="+mn-ea"/>
                        </a:rPr>
                        <a:t>ガチャ確認ダイアログ</a:t>
                      </a:r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を表示させる。</a:t>
                      </a:r>
                      <a:endParaRPr lang="en-US" altLang="ja-JP" sz="900" dirty="0">
                        <a:latin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9037318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00" dirty="0">
                          <a:latin typeface="+mn-ea"/>
                          <a:ea typeface="+mn-ea"/>
                        </a:rPr>
                        <a:t>9</a:t>
                      </a:r>
                      <a:endParaRPr kumimoji="1" lang="ja-JP" altLang="en-US" sz="9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900" dirty="0">
                          <a:latin typeface="+mn-ea"/>
                          <a:ea typeface="+mn-ea"/>
                        </a:rPr>
                        <a:t>10</a:t>
                      </a:r>
                      <a:r>
                        <a:rPr kumimoji="1" lang="ja-JP" altLang="en-US" sz="900" dirty="0">
                          <a:latin typeface="+mn-ea"/>
                          <a:ea typeface="+mn-ea"/>
                        </a:rPr>
                        <a:t>回ガチャボタン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タップで</a:t>
                      </a:r>
                      <a:r>
                        <a:rPr lang="ja-JP" altLang="en-US" sz="900">
                          <a:latin typeface="+mn-ea"/>
                        </a:rPr>
                        <a:t>ガチャ確認ダイアログ</a:t>
                      </a:r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を表示させる。</a:t>
                      </a:r>
                      <a:endParaRPr lang="en-US" altLang="ja-JP" sz="900" dirty="0">
                        <a:latin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4970106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00" dirty="0">
                          <a:latin typeface="+mn-ea"/>
                          <a:ea typeface="+mn-ea"/>
                        </a:rPr>
                        <a:t>10</a:t>
                      </a:r>
                      <a:endParaRPr kumimoji="1" lang="ja-JP" altLang="en-US" sz="9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900" dirty="0">
                          <a:solidFill>
                            <a:schemeClr val="tx1"/>
                          </a:solidFill>
                          <a:latin typeface="helvetica neue"/>
                        </a:rPr>
                        <a:t>資金決済法表示</a:t>
                      </a:r>
                      <a:endParaRPr lang="ja-JP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タップで</a:t>
                      </a:r>
                      <a:r>
                        <a:rPr lang="ja-JP" altLang="en-US" sz="900" dirty="0">
                          <a:solidFill>
                            <a:schemeClr val="tx1"/>
                          </a:solidFill>
                          <a:latin typeface="helvetica neue"/>
                        </a:rPr>
                        <a:t>資金決済法に基づく表記のリンクに遷移させる。</a:t>
                      </a:r>
                      <a:endParaRPr lang="ja-JP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443954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00" dirty="0">
                          <a:latin typeface="+mn-ea"/>
                          <a:ea typeface="+mn-ea"/>
                        </a:rPr>
                        <a:t>11</a:t>
                      </a:r>
                      <a:endParaRPr kumimoji="1" lang="ja-JP" altLang="en-US" sz="9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900" dirty="0">
                          <a:solidFill>
                            <a:schemeClr val="tx1"/>
                          </a:solidFill>
                          <a:latin typeface="helvetica neue"/>
                        </a:rPr>
                        <a:t>特定商取引法表示</a:t>
                      </a:r>
                      <a:endParaRPr lang="ja-JP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タップで</a:t>
                      </a:r>
                      <a:r>
                        <a:rPr lang="en-US" altLang="ja-JP" sz="900" dirty="0">
                          <a:solidFill>
                            <a:schemeClr val="tx1"/>
                          </a:solidFill>
                          <a:latin typeface="helvetica neue"/>
                        </a:rPr>
                        <a:t>/</a:t>
                      </a:r>
                      <a:r>
                        <a:rPr lang="ja-JP" altLang="en-US" sz="900" dirty="0">
                          <a:solidFill>
                            <a:schemeClr val="tx1"/>
                          </a:solidFill>
                          <a:latin typeface="helvetica neue"/>
                        </a:rPr>
                        <a:t>特定商取引法に基づく表記のリンクに遷移させる。</a:t>
                      </a:r>
                      <a:endParaRPr lang="ja-JP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1598130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00" dirty="0">
                          <a:latin typeface="+mn-ea"/>
                          <a:ea typeface="+mn-ea"/>
                        </a:rPr>
                        <a:t>12</a:t>
                      </a:r>
                      <a:endParaRPr kumimoji="1" lang="ja-JP" altLang="en-US" sz="9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900" dirty="0">
                          <a:latin typeface="+mn-ea"/>
                          <a:ea typeface="+mn-ea"/>
                        </a:rPr>
                        <a:t>能力を見るボタン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900" dirty="0">
                          <a:latin typeface="+mn-ea"/>
                          <a:ea typeface="+mn-ea"/>
                        </a:rPr>
                        <a:t>タップでカードの能力を表示させる。</a:t>
                      </a:r>
                      <a:endParaRPr kumimoji="1" lang="en-US" altLang="ja-JP" sz="900" dirty="0">
                        <a:latin typeface="+mn-ea"/>
                        <a:ea typeface="+mn-ea"/>
                      </a:endParaRPr>
                    </a:p>
                    <a:p>
                      <a:r>
                        <a:rPr kumimoji="1" lang="en-US" altLang="ja-JP" sz="900" dirty="0">
                          <a:latin typeface="+mn-ea"/>
                          <a:ea typeface="+mn-ea"/>
                        </a:rPr>
                        <a:t>※</a:t>
                      </a:r>
                      <a:r>
                        <a:rPr kumimoji="1" lang="ja-JP" altLang="en-US" sz="900" dirty="0">
                          <a:latin typeface="+mn-ea"/>
                          <a:ea typeface="+mn-ea"/>
                        </a:rPr>
                        <a:t>右図イメージ</a:t>
                      </a:r>
                      <a:endParaRPr kumimoji="1" lang="en-US" altLang="ja-JP" sz="9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4972827"/>
                  </a:ext>
                </a:extLst>
              </a:tr>
            </a:tbl>
          </a:graphicData>
        </a:graphic>
      </p:graphicFrame>
      <p:grpSp>
        <p:nvGrpSpPr>
          <p:cNvPr id="63" name="グループ化 62">
            <a:extLst>
              <a:ext uri="{FF2B5EF4-FFF2-40B4-BE49-F238E27FC236}">
                <a16:creationId xmlns:a16="http://schemas.microsoft.com/office/drawing/2014/main" id="{15BC349C-3C32-4393-9AE6-13382F6451E7}"/>
              </a:ext>
            </a:extLst>
          </p:cNvPr>
          <p:cNvGrpSpPr/>
          <p:nvPr/>
        </p:nvGrpSpPr>
        <p:grpSpPr>
          <a:xfrm>
            <a:off x="7591581" y="5025976"/>
            <a:ext cx="1198958" cy="1622108"/>
            <a:chOff x="0" y="-1"/>
            <a:chExt cx="1250247" cy="1690035"/>
          </a:xfrm>
        </p:grpSpPr>
        <p:sp>
          <p:nvSpPr>
            <p:cNvPr id="64" name="正方形/長方形 63">
              <a:extLst>
                <a:ext uri="{FF2B5EF4-FFF2-40B4-BE49-F238E27FC236}">
                  <a16:creationId xmlns:a16="http://schemas.microsoft.com/office/drawing/2014/main" id="{AC4A3857-266A-4A4F-8C35-0ED1810B6F9E}"/>
                </a:ext>
              </a:extLst>
            </p:cNvPr>
            <p:cNvSpPr/>
            <p:nvPr/>
          </p:nvSpPr>
          <p:spPr>
            <a:xfrm>
              <a:off x="8050" y="-1"/>
              <a:ext cx="1205726" cy="169003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ja-JP" altLang="en-US" sz="1100">
                <a:latin typeface="+mj-ea"/>
                <a:ea typeface="+mj-ea"/>
              </a:endParaRPr>
            </a:p>
          </p:txBody>
        </p:sp>
        <p:sp>
          <p:nvSpPr>
            <p:cNvPr id="65" name="楕円 64">
              <a:extLst>
                <a:ext uri="{FF2B5EF4-FFF2-40B4-BE49-F238E27FC236}">
                  <a16:creationId xmlns:a16="http://schemas.microsoft.com/office/drawing/2014/main" id="{4FB1EDA0-A0EE-45EF-B611-4D22E6F0EBF3}"/>
                </a:ext>
              </a:extLst>
            </p:cNvPr>
            <p:cNvSpPr/>
            <p:nvPr/>
          </p:nvSpPr>
          <p:spPr>
            <a:xfrm>
              <a:off x="844057" y="17802"/>
              <a:ext cx="311682" cy="31168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kumimoji="1" lang="ja-JP" altLang="en-US" sz="1100">
                <a:latin typeface="+mj-ea"/>
                <a:ea typeface="+mj-ea"/>
              </a:endParaRPr>
            </a:p>
          </p:txBody>
        </p:sp>
        <p:sp>
          <p:nvSpPr>
            <p:cNvPr id="66" name="テキスト ボックス 2">
              <a:extLst>
                <a:ext uri="{FF2B5EF4-FFF2-40B4-BE49-F238E27FC236}">
                  <a16:creationId xmlns:a16="http://schemas.microsoft.com/office/drawing/2014/main" id="{24F6C0B3-026F-4A76-849F-C054878A7A18}"/>
                </a:ext>
              </a:extLst>
            </p:cNvPr>
            <p:cNvSpPr txBox="1"/>
            <p:nvPr/>
          </p:nvSpPr>
          <p:spPr>
            <a:xfrm>
              <a:off x="752214" y="73276"/>
              <a:ext cx="498033" cy="272006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kumimoji="1" lang="ja-JP" altLang="en-US" sz="500" b="1">
                  <a:solidFill>
                    <a:sysClr val="windowText" lastClr="000000"/>
                  </a:solidFill>
                  <a:latin typeface="+mj-ea"/>
                  <a:ea typeface="+mj-ea"/>
                </a:rPr>
                <a:t>イラスト</a:t>
              </a:r>
              <a:endParaRPr kumimoji="1" lang="en-US" altLang="ja-JP" sz="500" b="1">
                <a:solidFill>
                  <a:sysClr val="windowText" lastClr="000000"/>
                </a:solidFill>
                <a:latin typeface="+mj-ea"/>
                <a:ea typeface="+mj-ea"/>
              </a:endParaRPr>
            </a:p>
            <a:p>
              <a:pPr algn="ctr"/>
              <a:r>
                <a:rPr kumimoji="1" lang="ja-JP" altLang="en-US" sz="500" b="1">
                  <a:solidFill>
                    <a:sysClr val="windowText" lastClr="000000"/>
                  </a:solidFill>
                  <a:latin typeface="+mj-ea"/>
                  <a:ea typeface="+mj-ea"/>
                </a:rPr>
                <a:t>を見る</a:t>
              </a:r>
            </a:p>
          </p:txBody>
        </p:sp>
        <p:grpSp>
          <p:nvGrpSpPr>
            <p:cNvPr id="67" name="グループ化 66">
              <a:extLst>
                <a:ext uri="{FF2B5EF4-FFF2-40B4-BE49-F238E27FC236}">
                  <a16:creationId xmlns:a16="http://schemas.microsoft.com/office/drawing/2014/main" id="{F1B1DAFF-70C6-4D0B-95EE-BDEB2E92FA5A}"/>
                </a:ext>
              </a:extLst>
            </p:cNvPr>
            <p:cNvGrpSpPr/>
            <p:nvPr/>
          </p:nvGrpSpPr>
          <p:grpSpPr>
            <a:xfrm>
              <a:off x="72563" y="360060"/>
              <a:ext cx="610800" cy="350163"/>
              <a:chOff x="72563" y="360059"/>
              <a:chExt cx="611759" cy="351124"/>
            </a:xfrm>
          </p:grpSpPr>
          <p:pic>
            <p:nvPicPr>
              <p:cNvPr id="79" name="図 78">
                <a:extLst>
                  <a:ext uri="{FF2B5EF4-FFF2-40B4-BE49-F238E27FC236}">
                    <a16:creationId xmlns:a16="http://schemas.microsoft.com/office/drawing/2014/main" id="{86134714-209F-48B1-A98A-B164958FE8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563" y="395173"/>
                <a:ext cx="158256" cy="137676"/>
              </a:xfrm>
              <a:prstGeom prst="rect">
                <a:avLst/>
              </a:prstGeom>
            </p:spPr>
          </p:pic>
          <p:sp>
            <p:nvSpPr>
              <p:cNvPr id="80" name="テキスト ボックス 2">
                <a:extLst>
                  <a:ext uri="{FF2B5EF4-FFF2-40B4-BE49-F238E27FC236}">
                    <a16:creationId xmlns:a16="http://schemas.microsoft.com/office/drawing/2014/main" id="{51EED0E7-422C-491D-B3F6-AF463F4466A7}"/>
                  </a:ext>
                </a:extLst>
              </p:cNvPr>
              <p:cNvSpPr txBox="1"/>
              <p:nvPr/>
            </p:nvSpPr>
            <p:spPr>
              <a:xfrm>
                <a:off x="156961" y="360059"/>
                <a:ext cx="527361" cy="351124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kumimoji="1" lang="en-US" altLang="ja-JP" sz="800" b="1">
                    <a:solidFill>
                      <a:sysClr val="windowText" lastClr="000000"/>
                    </a:solidFill>
                    <a:latin typeface="+mj-ea"/>
                    <a:ea typeface="+mj-ea"/>
                  </a:rPr>
                  <a:t>9999</a:t>
                </a:r>
                <a:endParaRPr kumimoji="1" lang="ja-JP" altLang="en-US" sz="800" b="1">
                  <a:solidFill>
                    <a:sysClr val="windowText" lastClr="000000"/>
                  </a:solidFill>
                  <a:latin typeface="+mj-ea"/>
                  <a:ea typeface="+mj-ea"/>
                </a:endParaRPr>
              </a:p>
            </p:txBody>
          </p:sp>
        </p:grpSp>
        <p:grpSp>
          <p:nvGrpSpPr>
            <p:cNvPr id="68" name="グループ化 67">
              <a:extLst>
                <a:ext uri="{FF2B5EF4-FFF2-40B4-BE49-F238E27FC236}">
                  <a16:creationId xmlns:a16="http://schemas.microsoft.com/office/drawing/2014/main" id="{BE440526-6DCA-438C-B495-16B9CEC865E2}"/>
                </a:ext>
              </a:extLst>
            </p:cNvPr>
            <p:cNvGrpSpPr/>
            <p:nvPr/>
          </p:nvGrpSpPr>
          <p:grpSpPr>
            <a:xfrm>
              <a:off x="83939" y="569090"/>
              <a:ext cx="599425" cy="348239"/>
              <a:chOff x="83951" y="569133"/>
              <a:chExt cx="600371" cy="349202"/>
            </a:xfrm>
          </p:grpSpPr>
          <p:pic>
            <p:nvPicPr>
              <p:cNvPr id="77" name="図 76">
                <a:extLst>
                  <a:ext uri="{FF2B5EF4-FFF2-40B4-BE49-F238E27FC236}">
                    <a16:creationId xmlns:a16="http://schemas.microsoft.com/office/drawing/2014/main" id="{CFC5791E-0FE5-4A43-B89C-BD1FF32DBD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3951" y="598950"/>
                <a:ext cx="145162" cy="147206"/>
              </a:xfrm>
              <a:prstGeom prst="rect">
                <a:avLst/>
              </a:prstGeom>
            </p:spPr>
          </p:pic>
          <p:sp>
            <p:nvSpPr>
              <p:cNvPr id="78" name="テキスト ボックス 2">
                <a:extLst>
                  <a:ext uri="{FF2B5EF4-FFF2-40B4-BE49-F238E27FC236}">
                    <a16:creationId xmlns:a16="http://schemas.microsoft.com/office/drawing/2014/main" id="{D7AC78C1-3422-41A3-B02A-B59DEE119081}"/>
                  </a:ext>
                </a:extLst>
              </p:cNvPr>
              <p:cNvSpPr txBox="1"/>
              <p:nvPr/>
            </p:nvSpPr>
            <p:spPr>
              <a:xfrm>
                <a:off x="149341" y="569133"/>
                <a:ext cx="534981" cy="349202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kumimoji="1" lang="en-US" altLang="ja-JP" sz="800" b="1">
                    <a:solidFill>
                      <a:sysClr val="windowText" lastClr="000000"/>
                    </a:solidFill>
                    <a:latin typeface="+mj-ea"/>
                    <a:ea typeface="+mj-ea"/>
                  </a:rPr>
                  <a:t>9999</a:t>
                </a:r>
                <a:endParaRPr kumimoji="1" lang="ja-JP" altLang="en-US" sz="800" b="1">
                  <a:solidFill>
                    <a:sysClr val="windowText" lastClr="000000"/>
                  </a:solidFill>
                  <a:latin typeface="+mj-ea"/>
                  <a:ea typeface="+mj-ea"/>
                </a:endParaRPr>
              </a:p>
            </p:txBody>
          </p:sp>
        </p:grpSp>
        <p:grpSp>
          <p:nvGrpSpPr>
            <p:cNvPr id="70" name="グループ化 69">
              <a:extLst>
                <a:ext uri="{FF2B5EF4-FFF2-40B4-BE49-F238E27FC236}">
                  <a16:creationId xmlns:a16="http://schemas.microsoft.com/office/drawing/2014/main" id="{6E07097D-3C12-4383-AE09-2CD51091EC66}"/>
                </a:ext>
              </a:extLst>
            </p:cNvPr>
            <p:cNvGrpSpPr/>
            <p:nvPr/>
          </p:nvGrpSpPr>
          <p:grpSpPr>
            <a:xfrm>
              <a:off x="549601" y="345282"/>
              <a:ext cx="603440" cy="350161"/>
              <a:chOff x="549630" y="345283"/>
              <a:chExt cx="604367" cy="351124"/>
            </a:xfrm>
          </p:grpSpPr>
          <p:pic>
            <p:nvPicPr>
              <p:cNvPr id="75" name="図 74">
                <a:extLst>
                  <a:ext uri="{FF2B5EF4-FFF2-40B4-BE49-F238E27FC236}">
                    <a16:creationId xmlns:a16="http://schemas.microsoft.com/office/drawing/2014/main" id="{3BEC65D6-92B5-4A7D-A3E8-3E538DAE87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49630" y="376006"/>
                <a:ext cx="136649" cy="146919"/>
              </a:xfrm>
              <a:prstGeom prst="rect">
                <a:avLst/>
              </a:prstGeom>
            </p:spPr>
          </p:pic>
          <p:sp>
            <p:nvSpPr>
              <p:cNvPr id="76" name="テキスト ボックス 2">
                <a:extLst>
                  <a:ext uri="{FF2B5EF4-FFF2-40B4-BE49-F238E27FC236}">
                    <a16:creationId xmlns:a16="http://schemas.microsoft.com/office/drawing/2014/main" id="{C31D32DB-A9E7-43C5-92BB-CADB3BC13B18}"/>
                  </a:ext>
                </a:extLst>
              </p:cNvPr>
              <p:cNvSpPr txBox="1"/>
              <p:nvPr/>
            </p:nvSpPr>
            <p:spPr>
              <a:xfrm>
                <a:off x="605753" y="345283"/>
                <a:ext cx="548244" cy="351124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kumimoji="1" lang="en-US" altLang="ja-JP" sz="800" b="1">
                    <a:solidFill>
                      <a:sysClr val="windowText" lastClr="000000"/>
                    </a:solidFill>
                    <a:latin typeface="+mj-ea"/>
                    <a:ea typeface="+mj-ea"/>
                  </a:rPr>
                  <a:t>9999</a:t>
                </a:r>
                <a:endParaRPr kumimoji="1" lang="ja-JP" altLang="en-US" sz="800" b="1">
                  <a:solidFill>
                    <a:sysClr val="windowText" lastClr="000000"/>
                  </a:solidFill>
                  <a:latin typeface="+mj-ea"/>
                  <a:ea typeface="+mj-ea"/>
                </a:endParaRPr>
              </a:p>
            </p:txBody>
          </p:sp>
        </p:grpSp>
        <p:grpSp>
          <p:nvGrpSpPr>
            <p:cNvPr id="71" name="グループ化 70">
              <a:extLst>
                <a:ext uri="{FF2B5EF4-FFF2-40B4-BE49-F238E27FC236}">
                  <a16:creationId xmlns:a16="http://schemas.microsoft.com/office/drawing/2014/main" id="{868FD035-1A83-4746-ADF0-A8C4E3A96989}"/>
                </a:ext>
              </a:extLst>
            </p:cNvPr>
            <p:cNvGrpSpPr/>
            <p:nvPr/>
          </p:nvGrpSpPr>
          <p:grpSpPr>
            <a:xfrm>
              <a:off x="546314" y="559394"/>
              <a:ext cx="577055" cy="348239"/>
              <a:chOff x="546345" y="559395"/>
              <a:chExt cx="577979" cy="349202"/>
            </a:xfrm>
          </p:grpSpPr>
          <p:pic>
            <p:nvPicPr>
              <p:cNvPr id="73" name="図 72">
                <a:extLst>
                  <a:ext uri="{FF2B5EF4-FFF2-40B4-BE49-F238E27FC236}">
                    <a16:creationId xmlns:a16="http://schemas.microsoft.com/office/drawing/2014/main" id="{E722292C-98B7-476F-A4BE-976681C2E9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46345" y="589548"/>
                <a:ext cx="140462" cy="145021"/>
              </a:xfrm>
              <a:prstGeom prst="rect">
                <a:avLst/>
              </a:prstGeom>
            </p:spPr>
          </p:pic>
          <p:sp>
            <p:nvSpPr>
              <p:cNvPr id="74" name="テキスト ボックス 2">
                <a:extLst>
                  <a:ext uri="{FF2B5EF4-FFF2-40B4-BE49-F238E27FC236}">
                    <a16:creationId xmlns:a16="http://schemas.microsoft.com/office/drawing/2014/main" id="{BACC91BC-597E-48F7-88B8-A1FF1C65A00E}"/>
                  </a:ext>
                </a:extLst>
              </p:cNvPr>
              <p:cNvSpPr txBox="1"/>
              <p:nvPr/>
            </p:nvSpPr>
            <p:spPr>
              <a:xfrm>
                <a:off x="594900" y="559395"/>
                <a:ext cx="529424" cy="349202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kumimoji="1" lang="en-US" altLang="ja-JP" sz="800" b="1">
                    <a:solidFill>
                      <a:sysClr val="windowText" lastClr="000000"/>
                    </a:solidFill>
                    <a:latin typeface="+mj-ea"/>
                    <a:ea typeface="+mj-ea"/>
                  </a:rPr>
                  <a:t>9999</a:t>
                </a:r>
                <a:endParaRPr kumimoji="1" lang="ja-JP" altLang="en-US" sz="800" b="1">
                  <a:solidFill>
                    <a:sysClr val="windowText" lastClr="000000"/>
                  </a:solidFill>
                  <a:latin typeface="+mj-ea"/>
                  <a:ea typeface="+mj-ea"/>
                </a:endParaRPr>
              </a:p>
            </p:txBody>
          </p:sp>
        </p:grpSp>
        <p:sp>
          <p:nvSpPr>
            <p:cNvPr id="72" name="テキスト ボックス 2">
              <a:extLst>
                <a:ext uri="{FF2B5EF4-FFF2-40B4-BE49-F238E27FC236}">
                  <a16:creationId xmlns:a16="http://schemas.microsoft.com/office/drawing/2014/main" id="{919DB4F9-8329-4FED-A89D-7B2674DAFAC2}"/>
                </a:ext>
              </a:extLst>
            </p:cNvPr>
            <p:cNvSpPr txBox="1"/>
            <p:nvPr/>
          </p:nvSpPr>
          <p:spPr>
            <a:xfrm>
              <a:off x="0" y="812365"/>
              <a:ext cx="979098" cy="877669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r>
                <a:rPr kumimoji="1" lang="ja-JP" altLang="en-US" sz="700" b="1" dirty="0">
                  <a:solidFill>
                    <a:sysClr val="windowText" lastClr="000000"/>
                  </a:solidFill>
                  <a:latin typeface="+mj-ea"/>
                  <a:ea typeface="+mj-ea"/>
                </a:rPr>
                <a:t>リーダー効果：</a:t>
              </a:r>
              <a:endParaRPr kumimoji="1" lang="en-US" altLang="ja-JP" sz="700" b="1" dirty="0">
                <a:solidFill>
                  <a:sysClr val="windowText" lastClr="000000"/>
                </a:solidFill>
                <a:latin typeface="+mj-ea"/>
                <a:ea typeface="+mj-ea"/>
              </a:endParaRPr>
            </a:p>
            <a:p>
              <a:endParaRPr kumimoji="1" lang="en-US" altLang="ja-JP" sz="700" b="1" dirty="0">
                <a:solidFill>
                  <a:sysClr val="windowText" lastClr="000000"/>
                </a:solidFill>
                <a:latin typeface="+mj-ea"/>
                <a:ea typeface="+mj-ea"/>
              </a:endParaRPr>
            </a:p>
            <a:p>
              <a:endParaRPr kumimoji="1" lang="en-US" altLang="ja-JP" sz="700" b="1" dirty="0">
                <a:solidFill>
                  <a:sysClr val="windowText" lastClr="000000"/>
                </a:solidFill>
                <a:latin typeface="+mj-ea"/>
                <a:ea typeface="+mj-ea"/>
              </a:endParaRPr>
            </a:p>
            <a:p>
              <a:r>
                <a:rPr kumimoji="1" lang="ja-JP" altLang="en-US" sz="700" b="1" dirty="0">
                  <a:solidFill>
                    <a:sysClr val="windowText" lastClr="000000"/>
                  </a:solidFill>
                  <a:latin typeface="+mj-ea"/>
                  <a:ea typeface="+mj-ea"/>
                </a:rPr>
                <a:t>バトル効果：</a:t>
              </a:r>
              <a:endParaRPr kumimoji="1" lang="en-US" altLang="ja-JP" sz="700" b="1" dirty="0">
                <a:solidFill>
                  <a:sysClr val="windowText" lastClr="000000"/>
                </a:solidFill>
                <a:latin typeface="+mj-ea"/>
                <a:ea typeface="+mj-ea"/>
              </a:endParaRPr>
            </a:p>
            <a:p>
              <a:endParaRPr kumimoji="1" lang="en-US" altLang="ja-JP" sz="700" b="1" dirty="0">
                <a:solidFill>
                  <a:sysClr val="windowText" lastClr="000000"/>
                </a:solidFill>
                <a:latin typeface="+mj-ea"/>
                <a:ea typeface="+mj-ea"/>
              </a:endParaRPr>
            </a:p>
            <a:p>
              <a:endParaRPr kumimoji="1" lang="en-US" altLang="ja-JP" sz="700" b="1" dirty="0">
                <a:solidFill>
                  <a:sysClr val="windowText" lastClr="000000"/>
                </a:solidFill>
                <a:latin typeface="+mj-ea"/>
                <a:ea typeface="+mj-ea"/>
              </a:endParaRPr>
            </a:p>
            <a:p>
              <a:endParaRPr kumimoji="1" lang="en-US" altLang="ja-JP" sz="700" b="1" dirty="0">
                <a:solidFill>
                  <a:sysClr val="windowText" lastClr="000000"/>
                </a:solidFill>
                <a:latin typeface="+mj-ea"/>
                <a:ea typeface="+mj-ea"/>
              </a:endParaRPr>
            </a:p>
            <a:p>
              <a:endParaRPr kumimoji="1" lang="en-US" altLang="ja-JP" sz="700" b="1" dirty="0">
                <a:solidFill>
                  <a:sysClr val="windowText" lastClr="000000"/>
                </a:solidFill>
                <a:latin typeface="+mj-ea"/>
                <a:ea typeface="+mj-ea"/>
              </a:endParaRPr>
            </a:p>
            <a:p>
              <a:endParaRPr kumimoji="1" lang="en-US" altLang="ja-JP" sz="700" b="1" dirty="0">
                <a:solidFill>
                  <a:sysClr val="windowText" lastClr="000000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58" name="テキスト ボックス 57">
            <a:extLst>
              <a:ext uri="{FF2B5EF4-FFF2-40B4-BE49-F238E27FC236}">
                <a16:creationId xmlns:a16="http://schemas.microsoft.com/office/drawing/2014/main" id="{7B7FD640-9F8A-408E-9880-330AA1056CF7}"/>
              </a:ext>
            </a:extLst>
          </p:cNvPr>
          <p:cNvSpPr txBox="1"/>
          <p:nvPr/>
        </p:nvSpPr>
        <p:spPr>
          <a:xfrm>
            <a:off x="3175479" y="1677395"/>
            <a:ext cx="325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 dirty="0">
                <a:latin typeface="+mj-ea"/>
                <a:ea typeface="+mj-ea"/>
              </a:rPr>
              <a:t>1</a:t>
            </a:r>
            <a:endParaRPr kumimoji="1" lang="ja-JP" altLang="en-US" sz="1100" dirty="0">
              <a:latin typeface="+mj-ea"/>
              <a:ea typeface="+mj-ea"/>
            </a:endParaRPr>
          </a:p>
        </p:txBody>
      </p:sp>
      <p:cxnSp>
        <p:nvCxnSpPr>
          <p:cNvPr id="59" name="直線コネクタ 58">
            <a:extLst>
              <a:ext uri="{FF2B5EF4-FFF2-40B4-BE49-F238E27FC236}">
                <a16:creationId xmlns:a16="http://schemas.microsoft.com/office/drawing/2014/main" id="{0CBF205C-9F2E-4645-9E33-CDBF811BB6AB}"/>
              </a:ext>
            </a:extLst>
          </p:cNvPr>
          <p:cNvCxnSpPr>
            <a:cxnSpLocks/>
            <a:stCxn id="58" idx="1"/>
          </p:cNvCxnSpPr>
          <p:nvPr/>
        </p:nvCxnSpPr>
        <p:spPr>
          <a:xfrm flipH="1">
            <a:off x="2705101" y="1808200"/>
            <a:ext cx="470378" cy="192050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テキスト ボックス 59">
            <a:extLst>
              <a:ext uri="{FF2B5EF4-FFF2-40B4-BE49-F238E27FC236}">
                <a16:creationId xmlns:a16="http://schemas.microsoft.com/office/drawing/2014/main" id="{AB95BEB1-8B6D-44CA-A79F-B6C5F64F82A1}"/>
              </a:ext>
            </a:extLst>
          </p:cNvPr>
          <p:cNvSpPr txBox="1"/>
          <p:nvPr/>
        </p:nvSpPr>
        <p:spPr>
          <a:xfrm>
            <a:off x="3153055" y="2291420"/>
            <a:ext cx="325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>
                <a:latin typeface="+mj-ea"/>
                <a:ea typeface="+mj-ea"/>
              </a:rPr>
              <a:t>2</a:t>
            </a:r>
            <a:endParaRPr kumimoji="1" lang="ja-JP" altLang="en-US" sz="1100">
              <a:latin typeface="+mj-ea"/>
              <a:ea typeface="+mj-ea"/>
            </a:endParaRPr>
          </a:p>
        </p:txBody>
      </p:sp>
      <p:cxnSp>
        <p:nvCxnSpPr>
          <p:cNvPr id="61" name="直線コネクタ 60">
            <a:extLst>
              <a:ext uri="{FF2B5EF4-FFF2-40B4-BE49-F238E27FC236}">
                <a16:creationId xmlns:a16="http://schemas.microsoft.com/office/drawing/2014/main" id="{CBFD7FE7-CD58-4943-A54E-666224ECB587}"/>
              </a:ext>
            </a:extLst>
          </p:cNvPr>
          <p:cNvCxnSpPr>
            <a:cxnSpLocks/>
            <a:stCxn id="60" idx="1"/>
          </p:cNvCxnSpPr>
          <p:nvPr/>
        </p:nvCxnSpPr>
        <p:spPr>
          <a:xfrm flipH="1">
            <a:off x="2856142" y="2422225"/>
            <a:ext cx="296913" cy="197761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テキスト ボックス 61">
            <a:extLst>
              <a:ext uri="{FF2B5EF4-FFF2-40B4-BE49-F238E27FC236}">
                <a16:creationId xmlns:a16="http://schemas.microsoft.com/office/drawing/2014/main" id="{04E13AEA-5CC2-4560-85EF-302CF2B6A7FC}"/>
              </a:ext>
            </a:extLst>
          </p:cNvPr>
          <p:cNvSpPr txBox="1"/>
          <p:nvPr/>
        </p:nvSpPr>
        <p:spPr>
          <a:xfrm>
            <a:off x="3153055" y="3103309"/>
            <a:ext cx="325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 dirty="0">
                <a:latin typeface="+mj-ea"/>
                <a:ea typeface="+mj-ea"/>
              </a:rPr>
              <a:t>3</a:t>
            </a:r>
            <a:endParaRPr kumimoji="1" lang="ja-JP" altLang="en-US" sz="1100" dirty="0">
              <a:latin typeface="+mj-ea"/>
              <a:ea typeface="+mj-ea"/>
            </a:endParaRPr>
          </a:p>
        </p:txBody>
      </p:sp>
      <p:cxnSp>
        <p:nvCxnSpPr>
          <p:cNvPr id="81" name="直線コネクタ 80">
            <a:extLst>
              <a:ext uri="{FF2B5EF4-FFF2-40B4-BE49-F238E27FC236}">
                <a16:creationId xmlns:a16="http://schemas.microsoft.com/office/drawing/2014/main" id="{E4E21782-7593-4514-A08C-812259CF7FBD}"/>
              </a:ext>
            </a:extLst>
          </p:cNvPr>
          <p:cNvCxnSpPr>
            <a:cxnSpLocks/>
            <a:stCxn id="62" idx="1"/>
          </p:cNvCxnSpPr>
          <p:nvPr/>
        </p:nvCxnSpPr>
        <p:spPr>
          <a:xfrm flipH="1">
            <a:off x="2705101" y="3234114"/>
            <a:ext cx="447954" cy="271328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テキスト ボックス 81">
            <a:extLst>
              <a:ext uri="{FF2B5EF4-FFF2-40B4-BE49-F238E27FC236}">
                <a16:creationId xmlns:a16="http://schemas.microsoft.com/office/drawing/2014/main" id="{E88301DD-B658-472C-B6B0-484368BCCE5C}"/>
              </a:ext>
            </a:extLst>
          </p:cNvPr>
          <p:cNvSpPr txBox="1"/>
          <p:nvPr/>
        </p:nvSpPr>
        <p:spPr>
          <a:xfrm>
            <a:off x="144208" y="3243832"/>
            <a:ext cx="2621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 dirty="0">
                <a:latin typeface="+mj-ea"/>
                <a:ea typeface="+mj-ea"/>
              </a:rPr>
              <a:t>4</a:t>
            </a:r>
            <a:endParaRPr kumimoji="1" lang="ja-JP" altLang="en-US" sz="1100" dirty="0">
              <a:latin typeface="+mj-ea"/>
              <a:ea typeface="+mj-ea"/>
            </a:endParaRPr>
          </a:p>
        </p:txBody>
      </p:sp>
      <p:cxnSp>
        <p:nvCxnSpPr>
          <p:cNvPr id="83" name="直線コネクタ 82">
            <a:extLst>
              <a:ext uri="{FF2B5EF4-FFF2-40B4-BE49-F238E27FC236}">
                <a16:creationId xmlns:a16="http://schemas.microsoft.com/office/drawing/2014/main" id="{6CF92DE3-67A3-4EC4-AF57-7DA179B964E0}"/>
              </a:ext>
            </a:extLst>
          </p:cNvPr>
          <p:cNvCxnSpPr>
            <a:cxnSpLocks/>
            <a:stCxn id="82" idx="3"/>
          </p:cNvCxnSpPr>
          <p:nvPr/>
        </p:nvCxnSpPr>
        <p:spPr>
          <a:xfrm>
            <a:off x="406390" y="3374637"/>
            <a:ext cx="374660" cy="206763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テキスト ボックス 83">
            <a:extLst>
              <a:ext uri="{FF2B5EF4-FFF2-40B4-BE49-F238E27FC236}">
                <a16:creationId xmlns:a16="http://schemas.microsoft.com/office/drawing/2014/main" id="{894DB1DF-8B34-4F28-88B2-5653CD029396}"/>
              </a:ext>
            </a:extLst>
          </p:cNvPr>
          <p:cNvSpPr txBox="1"/>
          <p:nvPr/>
        </p:nvSpPr>
        <p:spPr>
          <a:xfrm>
            <a:off x="3175479" y="3450595"/>
            <a:ext cx="325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 dirty="0">
                <a:latin typeface="+mj-ea"/>
                <a:ea typeface="+mj-ea"/>
              </a:rPr>
              <a:t>5</a:t>
            </a:r>
            <a:endParaRPr kumimoji="1" lang="ja-JP" altLang="en-US" sz="1100" dirty="0">
              <a:latin typeface="+mj-ea"/>
              <a:ea typeface="+mj-ea"/>
            </a:endParaRPr>
          </a:p>
        </p:txBody>
      </p:sp>
      <p:cxnSp>
        <p:nvCxnSpPr>
          <p:cNvPr id="85" name="直線コネクタ 84">
            <a:extLst>
              <a:ext uri="{FF2B5EF4-FFF2-40B4-BE49-F238E27FC236}">
                <a16:creationId xmlns:a16="http://schemas.microsoft.com/office/drawing/2014/main" id="{FBED6647-B921-4751-BAE7-66E0DE837BC8}"/>
              </a:ext>
            </a:extLst>
          </p:cNvPr>
          <p:cNvCxnSpPr>
            <a:cxnSpLocks/>
            <a:stCxn id="84" idx="1"/>
          </p:cNvCxnSpPr>
          <p:nvPr/>
        </p:nvCxnSpPr>
        <p:spPr>
          <a:xfrm flipH="1">
            <a:off x="2727525" y="3581400"/>
            <a:ext cx="447954" cy="271328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テキスト ボックス 85">
            <a:extLst>
              <a:ext uri="{FF2B5EF4-FFF2-40B4-BE49-F238E27FC236}">
                <a16:creationId xmlns:a16="http://schemas.microsoft.com/office/drawing/2014/main" id="{8663DA5B-8510-4555-B293-6171F8F3B075}"/>
              </a:ext>
            </a:extLst>
          </p:cNvPr>
          <p:cNvSpPr txBox="1"/>
          <p:nvPr/>
        </p:nvSpPr>
        <p:spPr>
          <a:xfrm>
            <a:off x="3145974" y="3803010"/>
            <a:ext cx="325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 dirty="0">
                <a:latin typeface="+mj-ea"/>
                <a:ea typeface="+mj-ea"/>
              </a:rPr>
              <a:t>6</a:t>
            </a:r>
            <a:endParaRPr kumimoji="1" lang="ja-JP" altLang="en-US" sz="1100" dirty="0">
              <a:latin typeface="+mj-ea"/>
              <a:ea typeface="+mj-ea"/>
            </a:endParaRPr>
          </a:p>
        </p:txBody>
      </p:sp>
      <p:cxnSp>
        <p:nvCxnSpPr>
          <p:cNvPr id="87" name="直線コネクタ 86">
            <a:extLst>
              <a:ext uri="{FF2B5EF4-FFF2-40B4-BE49-F238E27FC236}">
                <a16:creationId xmlns:a16="http://schemas.microsoft.com/office/drawing/2014/main" id="{1E10EF09-4F4C-4AB1-9716-08BEFCFBC849}"/>
              </a:ext>
            </a:extLst>
          </p:cNvPr>
          <p:cNvCxnSpPr>
            <a:cxnSpLocks/>
            <a:stCxn id="86" idx="1"/>
          </p:cNvCxnSpPr>
          <p:nvPr/>
        </p:nvCxnSpPr>
        <p:spPr>
          <a:xfrm flipH="1">
            <a:off x="2727526" y="3933815"/>
            <a:ext cx="418448" cy="210083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テキスト ボックス 87">
            <a:extLst>
              <a:ext uri="{FF2B5EF4-FFF2-40B4-BE49-F238E27FC236}">
                <a16:creationId xmlns:a16="http://schemas.microsoft.com/office/drawing/2014/main" id="{782EF134-E43E-4B0E-A3AB-8C66F55060DD}"/>
              </a:ext>
            </a:extLst>
          </p:cNvPr>
          <p:cNvSpPr txBox="1"/>
          <p:nvPr/>
        </p:nvSpPr>
        <p:spPr>
          <a:xfrm>
            <a:off x="3145974" y="4127727"/>
            <a:ext cx="325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 dirty="0">
                <a:latin typeface="+mj-ea"/>
                <a:ea typeface="+mj-ea"/>
              </a:rPr>
              <a:t>7</a:t>
            </a:r>
            <a:endParaRPr kumimoji="1" lang="ja-JP" altLang="en-US" sz="1100" dirty="0">
              <a:latin typeface="+mj-ea"/>
              <a:ea typeface="+mj-ea"/>
            </a:endParaRPr>
          </a:p>
        </p:txBody>
      </p:sp>
      <p:cxnSp>
        <p:nvCxnSpPr>
          <p:cNvPr id="89" name="直線コネクタ 88">
            <a:extLst>
              <a:ext uri="{FF2B5EF4-FFF2-40B4-BE49-F238E27FC236}">
                <a16:creationId xmlns:a16="http://schemas.microsoft.com/office/drawing/2014/main" id="{A14084A8-6E35-472A-91D3-29F4AE3C056C}"/>
              </a:ext>
            </a:extLst>
          </p:cNvPr>
          <p:cNvCxnSpPr>
            <a:cxnSpLocks/>
            <a:stCxn id="88" idx="1"/>
          </p:cNvCxnSpPr>
          <p:nvPr/>
        </p:nvCxnSpPr>
        <p:spPr>
          <a:xfrm flipH="1">
            <a:off x="2727526" y="4258532"/>
            <a:ext cx="418448" cy="210083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テキスト ボックス 89">
            <a:extLst>
              <a:ext uri="{FF2B5EF4-FFF2-40B4-BE49-F238E27FC236}">
                <a16:creationId xmlns:a16="http://schemas.microsoft.com/office/drawing/2014/main" id="{3FBAB76E-B1A4-4996-B914-162C6CB9262C}"/>
              </a:ext>
            </a:extLst>
          </p:cNvPr>
          <p:cNvSpPr txBox="1"/>
          <p:nvPr/>
        </p:nvSpPr>
        <p:spPr>
          <a:xfrm>
            <a:off x="3157187" y="4482309"/>
            <a:ext cx="325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 dirty="0">
                <a:latin typeface="+mj-ea"/>
                <a:ea typeface="+mj-ea"/>
              </a:rPr>
              <a:t>9</a:t>
            </a:r>
            <a:endParaRPr kumimoji="1" lang="ja-JP" altLang="en-US" sz="1100" dirty="0">
              <a:latin typeface="+mj-ea"/>
              <a:ea typeface="+mj-ea"/>
            </a:endParaRPr>
          </a:p>
        </p:txBody>
      </p:sp>
      <p:cxnSp>
        <p:nvCxnSpPr>
          <p:cNvPr id="91" name="直線コネクタ 90">
            <a:extLst>
              <a:ext uri="{FF2B5EF4-FFF2-40B4-BE49-F238E27FC236}">
                <a16:creationId xmlns:a16="http://schemas.microsoft.com/office/drawing/2014/main" id="{883330B4-3C02-491A-89D7-268225827CC3}"/>
              </a:ext>
            </a:extLst>
          </p:cNvPr>
          <p:cNvCxnSpPr>
            <a:cxnSpLocks/>
            <a:stCxn id="90" idx="1"/>
          </p:cNvCxnSpPr>
          <p:nvPr/>
        </p:nvCxnSpPr>
        <p:spPr>
          <a:xfrm flipH="1">
            <a:off x="2571751" y="4613114"/>
            <a:ext cx="585436" cy="215600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テキスト ボックス 91">
            <a:extLst>
              <a:ext uri="{FF2B5EF4-FFF2-40B4-BE49-F238E27FC236}">
                <a16:creationId xmlns:a16="http://schemas.microsoft.com/office/drawing/2014/main" id="{F87FB823-EE1C-4CDC-B2EB-9C43DE955747}"/>
              </a:ext>
            </a:extLst>
          </p:cNvPr>
          <p:cNvSpPr txBox="1"/>
          <p:nvPr/>
        </p:nvSpPr>
        <p:spPr>
          <a:xfrm>
            <a:off x="141023" y="4567104"/>
            <a:ext cx="2621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 dirty="0">
                <a:latin typeface="+mj-ea"/>
                <a:ea typeface="+mj-ea"/>
              </a:rPr>
              <a:t>8</a:t>
            </a:r>
            <a:endParaRPr kumimoji="1" lang="ja-JP" altLang="en-US" sz="1100" dirty="0">
              <a:latin typeface="+mj-ea"/>
              <a:ea typeface="+mj-ea"/>
            </a:endParaRPr>
          </a:p>
        </p:txBody>
      </p:sp>
      <p:cxnSp>
        <p:nvCxnSpPr>
          <p:cNvPr id="93" name="直線コネクタ 92">
            <a:extLst>
              <a:ext uri="{FF2B5EF4-FFF2-40B4-BE49-F238E27FC236}">
                <a16:creationId xmlns:a16="http://schemas.microsoft.com/office/drawing/2014/main" id="{C742B6B2-24A8-4490-AB0D-BE607FBAEC57}"/>
              </a:ext>
            </a:extLst>
          </p:cNvPr>
          <p:cNvCxnSpPr>
            <a:cxnSpLocks/>
            <a:stCxn id="92" idx="3"/>
          </p:cNvCxnSpPr>
          <p:nvPr/>
        </p:nvCxnSpPr>
        <p:spPr>
          <a:xfrm>
            <a:off x="403205" y="4697909"/>
            <a:ext cx="440873" cy="178048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テキスト ボックス 94">
            <a:extLst>
              <a:ext uri="{FF2B5EF4-FFF2-40B4-BE49-F238E27FC236}">
                <a16:creationId xmlns:a16="http://schemas.microsoft.com/office/drawing/2014/main" id="{924146FD-472E-4B4B-9239-17795ED083C2}"/>
              </a:ext>
            </a:extLst>
          </p:cNvPr>
          <p:cNvSpPr txBox="1"/>
          <p:nvPr/>
        </p:nvSpPr>
        <p:spPr>
          <a:xfrm>
            <a:off x="25786" y="3532427"/>
            <a:ext cx="37466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 dirty="0">
                <a:latin typeface="+mj-ea"/>
                <a:ea typeface="+mj-ea"/>
              </a:rPr>
              <a:t>10</a:t>
            </a:r>
            <a:endParaRPr kumimoji="1" lang="ja-JP" altLang="en-US" sz="1100" dirty="0">
              <a:latin typeface="+mj-ea"/>
              <a:ea typeface="+mj-ea"/>
            </a:endParaRPr>
          </a:p>
        </p:txBody>
      </p:sp>
      <p:cxnSp>
        <p:nvCxnSpPr>
          <p:cNvPr id="96" name="直線コネクタ 95">
            <a:extLst>
              <a:ext uri="{FF2B5EF4-FFF2-40B4-BE49-F238E27FC236}">
                <a16:creationId xmlns:a16="http://schemas.microsoft.com/office/drawing/2014/main" id="{747744F5-7CD1-4C9D-8349-6E595E2D0F01}"/>
              </a:ext>
            </a:extLst>
          </p:cNvPr>
          <p:cNvCxnSpPr>
            <a:cxnSpLocks/>
            <a:stCxn id="95" idx="3"/>
          </p:cNvCxnSpPr>
          <p:nvPr/>
        </p:nvCxnSpPr>
        <p:spPr>
          <a:xfrm>
            <a:off x="400446" y="3663232"/>
            <a:ext cx="443632" cy="189496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テキスト ボックス 96">
            <a:extLst>
              <a:ext uri="{FF2B5EF4-FFF2-40B4-BE49-F238E27FC236}">
                <a16:creationId xmlns:a16="http://schemas.microsoft.com/office/drawing/2014/main" id="{B7D2A685-6E90-4990-982A-8455093AD821}"/>
              </a:ext>
            </a:extLst>
          </p:cNvPr>
          <p:cNvSpPr txBox="1"/>
          <p:nvPr/>
        </p:nvSpPr>
        <p:spPr>
          <a:xfrm>
            <a:off x="77425" y="4098903"/>
            <a:ext cx="38386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 dirty="0">
                <a:latin typeface="+mj-ea"/>
                <a:ea typeface="+mj-ea"/>
              </a:rPr>
              <a:t>11</a:t>
            </a:r>
            <a:endParaRPr kumimoji="1" lang="ja-JP" altLang="en-US" sz="1100" dirty="0">
              <a:latin typeface="+mj-ea"/>
              <a:ea typeface="+mj-ea"/>
            </a:endParaRPr>
          </a:p>
        </p:txBody>
      </p:sp>
      <p:cxnSp>
        <p:nvCxnSpPr>
          <p:cNvPr id="98" name="直線コネクタ 97">
            <a:extLst>
              <a:ext uri="{FF2B5EF4-FFF2-40B4-BE49-F238E27FC236}">
                <a16:creationId xmlns:a16="http://schemas.microsoft.com/office/drawing/2014/main" id="{46F52C47-9191-4A57-8373-5DE47CA20F6A}"/>
              </a:ext>
            </a:extLst>
          </p:cNvPr>
          <p:cNvCxnSpPr>
            <a:cxnSpLocks/>
            <a:stCxn id="97" idx="3"/>
          </p:cNvCxnSpPr>
          <p:nvPr/>
        </p:nvCxnSpPr>
        <p:spPr>
          <a:xfrm flipV="1">
            <a:off x="461285" y="3924844"/>
            <a:ext cx="784540" cy="304864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テキスト ボックス 98">
            <a:extLst>
              <a:ext uri="{FF2B5EF4-FFF2-40B4-BE49-F238E27FC236}">
                <a16:creationId xmlns:a16="http://schemas.microsoft.com/office/drawing/2014/main" id="{1D9AF4F9-0B6C-4306-9113-F2495DAAA23F}"/>
              </a:ext>
            </a:extLst>
          </p:cNvPr>
          <p:cNvSpPr txBox="1"/>
          <p:nvPr/>
        </p:nvSpPr>
        <p:spPr>
          <a:xfrm>
            <a:off x="141023" y="1612207"/>
            <a:ext cx="37466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 dirty="0">
                <a:latin typeface="+mj-ea"/>
                <a:ea typeface="+mj-ea"/>
              </a:rPr>
              <a:t>12</a:t>
            </a:r>
            <a:endParaRPr kumimoji="1" lang="ja-JP" altLang="en-US" sz="1100" dirty="0">
              <a:latin typeface="+mj-ea"/>
              <a:ea typeface="+mj-ea"/>
            </a:endParaRPr>
          </a:p>
        </p:txBody>
      </p:sp>
      <p:cxnSp>
        <p:nvCxnSpPr>
          <p:cNvPr id="100" name="直線コネクタ 99">
            <a:extLst>
              <a:ext uri="{FF2B5EF4-FFF2-40B4-BE49-F238E27FC236}">
                <a16:creationId xmlns:a16="http://schemas.microsoft.com/office/drawing/2014/main" id="{1587023B-3D9E-49C2-954E-BA1D47C0FF5F}"/>
              </a:ext>
            </a:extLst>
          </p:cNvPr>
          <p:cNvCxnSpPr>
            <a:cxnSpLocks/>
            <a:stCxn id="99" idx="3"/>
          </p:cNvCxnSpPr>
          <p:nvPr/>
        </p:nvCxnSpPr>
        <p:spPr>
          <a:xfrm>
            <a:off x="515683" y="1743012"/>
            <a:ext cx="662691" cy="256060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80297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B3FF8981-2FE8-4BAD-8857-70A5064DA9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683" y="1147942"/>
            <a:ext cx="2516158" cy="4472402"/>
          </a:xfrm>
          <a:prstGeom prst="rect">
            <a:avLst/>
          </a:prstGeom>
        </p:spPr>
      </p:pic>
      <p:sp>
        <p:nvSpPr>
          <p:cNvPr id="69" name="フッター プレースホルダー 68">
            <a:extLst>
              <a:ext uri="{FF2B5EF4-FFF2-40B4-BE49-F238E27FC236}">
                <a16:creationId xmlns:a16="http://schemas.microsoft.com/office/drawing/2014/main" id="{7C740A08-2F6C-4373-BC05-409A9141B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CONFIDENTIAL</a:t>
            </a:r>
            <a:endParaRPr kumimoji="1" lang="ja-JP" altLang="en-US"/>
          </a:p>
        </p:txBody>
      </p:sp>
      <p:sp>
        <p:nvSpPr>
          <p:cNvPr id="94" name="スライド番号プレースホルダー 69">
            <a:extLst>
              <a:ext uri="{FF2B5EF4-FFF2-40B4-BE49-F238E27FC236}">
                <a16:creationId xmlns:a16="http://schemas.microsoft.com/office/drawing/2014/main" id="{BD6E6C64-4BD6-402F-931D-1270BCBBF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72300" y="6492873"/>
            <a:ext cx="2057400" cy="365125"/>
          </a:xfrm>
        </p:spPr>
        <p:txBody>
          <a:bodyPr/>
          <a:lstStyle/>
          <a:p>
            <a:fld id="{A1D1B427-6BB8-45E6-A1F2-9E04AE67DC91}" type="slidenum">
              <a:rPr kumimoji="1" lang="ja-JP" altLang="en-US" smtClean="0"/>
              <a:t>9</a:t>
            </a:fld>
            <a:endParaRPr kumimoji="1" lang="ja-JP" altLang="en-US"/>
          </a:p>
        </p:txBody>
      </p:sp>
      <p:sp>
        <p:nvSpPr>
          <p:cNvPr id="111" name="テキスト ボックス 110">
            <a:extLst>
              <a:ext uri="{FF2B5EF4-FFF2-40B4-BE49-F238E27FC236}">
                <a16:creationId xmlns:a16="http://schemas.microsoft.com/office/drawing/2014/main" id="{361A595E-C5EF-4D42-86BC-F6906F08CA2D}"/>
              </a:ext>
            </a:extLst>
          </p:cNvPr>
          <p:cNvSpPr txBox="1"/>
          <p:nvPr/>
        </p:nvSpPr>
        <p:spPr>
          <a:xfrm>
            <a:off x="17674" y="108237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b="1">
                <a:latin typeface="+mj-ea"/>
                <a:ea typeface="+mj-ea"/>
              </a:rPr>
              <a:t>■ガチャについて</a:t>
            </a:r>
          </a:p>
        </p:txBody>
      </p: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625F79AE-AB84-411B-97A5-F7063C1C9BD0}"/>
              </a:ext>
            </a:extLst>
          </p:cNvPr>
          <p:cNvSpPr txBox="1"/>
          <p:nvPr/>
        </p:nvSpPr>
        <p:spPr>
          <a:xfrm>
            <a:off x="415419" y="538799"/>
            <a:ext cx="3057247" cy="30777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kumimoji="1" lang="ja-JP" altLang="en-US" sz="1400" b="1" dirty="0">
                <a:latin typeface="+mj-ea"/>
                <a:ea typeface="+mj-ea"/>
              </a:rPr>
              <a:t>●ガチャトップ画面　</a:t>
            </a:r>
            <a:r>
              <a:rPr kumimoji="1" lang="en-US" altLang="ja-JP" sz="1400" b="1" dirty="0">
                <a:solidFill>
                  <a:srgbClr val="FF0000"/>
                </a:solidFill>
                <a:latin typeface="+mj-ea"/>
                <a:ea typeface="+mj-ea"/>
              </a:rPr>
              <a:t>※</a:t>
            </a:r>
            <a:r>
              <a:rPr kumimoji="1" lang="ja-JP" altLang="en-US" sz="1400" b="1" dirty="0">
                <a:latin typeface="+mj-ea"/>
                <a:ea typeface="+mj-ea"/>
              </a:rPr>
              <a:t>無料ガチャ</a:t>
            </a:r>
            <a:endParaRPr kumimoji="1" lang="en-US" altLang="ja-JP" sz="1400" b="1" dirty="0">
              <a:latin typeface="+mj-ea"/>
              <a:ea typeface="+mj-ea"/>
            </a:endParaRPr>
          </a:p>
        </p:txBody>
      </p:sp>
      <p:graphicFrame>
        <p:nvGraphicFramePr>
          <p:cNvPr id="17" name="表 69">
            <a:extLst>
              <a:ext uri="{FF2B5EF4-FFF2-40B4-BE49-F238E27FC236}">
                <a16:creationId xmlns:a16="http://schemas.microsoft.com/office/drawing/2014/main" id="{FEA0BC3C-4A06-4C2E-A1FB-B7EBAC7448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556746"/>
              </p:ext>
            </p:extLst>
          </p:nvPr>
        </p:nvGraphicFramePr>
        <p:xfrm>
          <a:off x="3651168" y="1147941"/>
          <a:ext cx="5112602" cy="289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">
                  <a:extLst>
                    <a:ext uri="{9D8B030D-6E8A-4147-A177-3AD203B41FA5}">
                      <a16:colId xmlns:a16="http://schemas.microsoft.com/office/drawing/2014/main" val="152616881"/>
                    </a:ext>
                  </a:extLst>
                </a:gridCol>
                <a:gridCol w="1264334">
                  <a:extLst>
                    <a:ext uri="{9D8B030D-6E8A-4147-A177-3AD203B41FA5}">
                      <a16:colId xmlns:a16="http://schemas.microsoft.com/office/drawing/2014/main" val="1271158917"/>
                    </a:ext>
                  </a:extLst>
                </a:gridCol>
                <a:gridCol w="3436788">
                  <a:extLst>
                    <a:ext uri="{9D8B030D-6E8A-4147-A177-3AD203B41FA5}">
                      <a16:colId xmlns:a16="http://schemas.microsoft.com/office/drawing/2014/main" val="3042100415"/>
                    </a:ext>
                  </a:extLst>
                </a:gridCol>
              </a:tblGrid>
              <a:tr h="246108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00">
                          <a:latin typeface="+mn-ea"/>
                          <a:ea typeface="+mn-ea"/>
                        </a:rPr>
                        <a:t>No</a:t>
                      </a:r>
                      <a:endParaRPr kumimoji="1" lang="ja-JP" altLang="en-US" sz="9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900" dirty="0">
                          <a:latin typeface="+mn-ea"/>
                          <a:ea typeface="+mn-ea"/>
                        </a:rPr>
                        <a:t>項目名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説明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8661590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00">
                          <a:latin typeface="+mn-ea"/>
                          <a:ea typeface="+mn-ea"/>
                        </a:rPr>
                        <a:t>1</a:t>
                      </a:r>
                      <a:endParaRPr kumimoji="1" lang="en-US" altLang="ja-JP" sz="9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900" dirty="0">
                          <a:latin typeface="+mn-ea"/>
                          <a:ea typeface="+mn-ea"/>
                        </a:rPr>
                        <a:t>ガチャバナー？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900" dirty="0">
                          <a:latin typeface="+mn-ea"/>
                          <a:ea typeface="+mn-ea"/>
                        </a:rPr>
                        <a:t>ガチャタイトルとそのガチャのメインとなるカードデザインと衣装を着た３</a:t>
                      </a:r>
                      <a:r>
                        <a:rPr kumimoji="1" lang="en-US" altLang="ja-JP" sz="900" dirty="0">
                          <a:latin typeface="+mn-ea"/>
                          <a:ea typeface="+mn-ea"/>
                        </a:rPr>
                        <a:t>D</a:t>
                      </a:r>
                      <a:r>
                        <a:rPr kumimoji="1" lang="ja-JP" altLang="en-US" sz="900" dirty="0">
                          <a:latin typeface="+mn-ea"/>
                          <a:ea typeface="+mn-ea"/>
                        </a:rPr>
                        <a:t>キャラを表示させる。</a:t>
                      </a:r>
                      <a:endParaRPr kumimoji="1" lang="en-US" altLang="ja-JP" sz="900" dirty="0">
                        <a:latin typeface="+mn-ea"/>
                        <a:ea typeface="+mn-ea"/>
                      </a:endParaRPr>
                    </a:p>
                    <a:p>
                      <a:r>
                        <a:rPr kumimoji="1" lang="en-US" altLang="ja-JP" sz="90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※</a:t>
                      </a:r>
                      <a:r>
                        <a:rPr kumimoji="1" lang="ja-JP" altLang="en-US" sz="900" dirty="0">
                          <a:latin typeface="+mn-ea"/>
                          <a:ea typeface="+mn-ea"/>
                        </a:rPr>
                        <a:t>３</a:t>
                      </a:r>
                      <a:r>
                        <a:rPr kumimoji="1" lang="en-US" altLang="ja-JP" sz="900" dirty="0">
                          <a:latin typeface="+mn-ea"/>
                          <a:ea typeface="+mn-ea"/>
                        </a:rPr>
                        <a:t>D</a:t>
                      </a:r>
                      <a:r>
                        <a:rPr kumimoji="1" lang="ja-JP" altLang="en-US" sz="900" dirty="0">
                          <a:latin typeface="+mn-ea"/>
                          <a:ea typeface="+mn-ea"/>
                        </a:rPr>
                        <a:t>キャラはアニメ</a:t>
                      </a:r>
                      <a:r>
                        <a:rPr kumimoji="1" lang="en-US" altLang="ja-JP" sz="900" dirty="0">
                          <a:latin typeface="+mn-ea"/>
                          <a:ea typeface="+mn-ea"/>
                        </a:rPr>
                        <a:t>―</a:t>
                      </a:r>
                      <a:r>
                        <a:rPr kumimoji="1" lang="ja-JP" altLang="en-US" sz="900" dirty="0">
                          <a:latin typeface="+mn-ea"/>
                          <a:ea typeface="+mn-ea"/>
                        </a:rPr>
                        <a:t>ションさせたい。</a:t>
                      </a:r>
                      <a:endParaRPr kumimoji="1" lang="en-US" altLang="ja-JP" sz="9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3719238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00">
                          <a:latin typeface="+mn-ea"/>
                          <a:ea typeface="+mn-ea"/>
                        </a:rPr>
                        <a:t>2</a:t>
                      </a:r>
                      <a:endParaRPr kumimoji="1" lang="ja-JP" altLang="en-US" sz="9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900" dirty="0">
                          <a:latin typeface="+mn-ea"/>
                          <a:ea typeface="+mn-ea"/>
                        </a:rPr>
                        <a:t>矢印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900" dirty="0">
                          <a:latin typeface="+mn-ea"/>
                          <a:ea typeface="+mn-ea"/>
                        </a:rPr>
                        <a:t>タップでガチャの種類を切り替える。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3109579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00">
                          <a:latin typeface="+mn-ea"/>
                          <a:ea typeface="+mn-ea"/>
                        </a:rPr>
                        <a:t>3</a:t>
                      </a:r>
                      <a:endParaRPr kumimoji="1" lang="ja-JP" altLang="en-US" sz="9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900" dirty="0">
                          <a:latin typeface="+mn-ea"/>
                          <a:ea typeface="+mn-ea"/>
                        </a:rPr>
                        <a:t>ストーリーを見るボタン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900" dirty="0">
                          <a:latin typeface="+mn-ea"/>
                          <a:ea typeface="+mn-ea"/>
                        </a:rPr>
                        <a:t>タップで表示キャラの</a:t>
                      </a:r>
                      <a:r>
                        <a:rPr kumimoji="1" lang="en-US" altLang="ja-JP" sz="900" dirty="0">
                          <a:latin typeface="+mn-ea"/>
                          <a:ea typeface="+mn-ea"/>
                        </a:rPr>
                        <a:t>TR</a:t>
                      </a:r>
                      <a:r>
                        <a:rPr kumimoji="1" lang="ja-JP" altLang="en-US" sz="900" dirty="0">
                          <a:latin typeface="+mn-ea"/>
                          <a:ea typeface="+mn-ea"/>
                        </a:rPr>
                        <a:t>ストーリーの冒頭を表示させる</a:t>
                      </a:r>
                      <a:endParaRPr kumimoji="1" lang="en-US" altLang="ja-JP" sz="900" dirty="0">
                        <a:latin typeface="+mn-ea"/>
                        <a:ea typeface="+mn-ea"/>
                      </a:endParaRPr>
                    </a:p>
                    <a:p>
                      <a:r>
                        <a:rPr kumimoji="1" lang="ja-JP" altLang="en-US" sz="900" dirty="0">
                          <a:latin typeface="+mn-ea"/>
                          <a:ea typeface="+mn-ea"/>
                        </a:rPr>
                        <a:t>（</a:t>
                      </a:r>
                      <a:r>
                        <a:rPr kumimoji="1" lang="en-US" altLang="ja-JP" sz="900" dirty="0">
                          <a:latin typeface="+mn-ea"/>
                          <a:ea typeface="+mn-ea"/>
                        </a:rPr>
                        <a:t>ADV</a:t>
                      </a:r>
                      <a:r>
                        <a:rPr kumimoji="1" lang="ja-JP" altLang="en-US" sz="900" dirty="0">
                          <a:latin typeface="+mn-ea"/>
                          <a:ea typeface="+mn-ea"/>
                        </a:rPr>
                        <a:t>画面へ遷移）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4809238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00" dirty="0">
                          <a:latin typeface="+mn-ea"/>
                          <a:ea typeface="+mn-ea"/>
                        </a:rPr>
                        <a:t>4</a:t>
                      </a:r>
                      <a:endParaRPr kumimoji="1" lang="ja-JP" altLang="en-US" sz="9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900" dirty="0">
                          <a:latin typeface="+mn-ea"/>
                          <a:ea typeface="+mn-ea"/>
                        </a:rPr>
                        <a:t>提供割合ボタン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900" dirty="0">
                          <a:latin typeface="+mn-ea"/>
                          <a:ea typeface="+mn-ea"/>
                        </a:rPr>
                        <a:t>タップで該当のガチャ詳細画面を表示させる。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7123247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00" dirty="0">
                          <a:latin typeface="+mn-ea"/>
                          <a:ea typeface="+mn-ea"/>
                        </a:rPr>
                        <a:t>5</a:t>
                      </a:r>
                      <a:endParaRPr kumimoji="1" lang="ja-JP" altLang="en-US" sz="9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900" dirty="0">
                          <a:latin typeface="+mn-ea"/>
                          <a:ea typeface="+mn-ea"/>
                        </a:rPr>
                        <a:t>所持アイテム表示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900" dirty="0">
                          <a:latin typeface="+mn-ea"/>
                          <a:ea typeface="+mn-ea"/>
                        </a:rPr>
                        <a:t>所持している無償クリスタル、有償クリスタル、チケット数を表示させる。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5209153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00" dirty="0">
                          <a:latin typeface="+mn-ea"/>
                          <a:ea typeface="+mn-ea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900" dirty="0">
                          <a:latin typeface="+mn-ea"/>
                          <a:ea typeface="+mn-ea"/>
                        </a:rPr>
                        <a:t>1</a:t>
                      </a:r>
                      <a:r>
                        <a:rPr kumimoji="1" lang="ja-JP" altLang="en-US" sz="900" dirty="0">
                          <a:latin typeface="+mn-ea"/>
                          <a:ea typeface="+mn-ea"/>
                        </a:rPr>
                        <a:t>回ガチャボタン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900" dirty="0">
                          <a:latin typeface="+mn-ea"/>
                          <a:ea typeface="+mn-ea"/>
                        </a:rPr>
                        <a:t>タップで</a:t>
                      </a:r>
                      <a:r>
                        <a:rPr lang="ja-JP" altLang="en-US" sz="900" dirty="0">
                          <a:latin typeface="+mn-ea"/>
                        </a:rPr>
                        <a:t>ガチャ確認ダイアログ</a:t>
                      </a:r>
                      <a:r>
                        <a:rPr kumimoji="1" lang="ja-JP" altLang="en-US" sz="900" dirty="0">
                          <a:latin typeface="+mn-ea"/>
                          <a:ea typeface="+mn-ea"/>
                        </a:rPr>
                        <a:t>を表示させる。</a:t>
                      </a:r>
                      <a:endParaRPr lang="en-US" altLang="ja-JP" sz="900" dirty="0">
                        <a:latin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9037318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00" dirty="0">
                          <a:latin typeface="+mn-ea"/>
                          <a:ea typeface="+mn-ea"/>
                        </a:rPr>
                        <a:t>7</a:t>
                      </a:r>
                      <a:endParaRPr kumimoji="1" lang="ja-JP" altLang="en-US" sz="9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900" dirty="0">
                          <a:latin typeface="+mn-ea"/>
                          <a:ea typeface="+mn-ea"/>
                        </a:rPr>
                        <a:t>10</a:t>
                      </a:r>
                      <a:r>
                        <a:rPr kumimoji="1" lang="ja-JP" altLang="en-US" sz="900" dirty="0">
                          <a:latin typeface="+mn-ea"/>
                          <a:ea typeface="+mn-ea"/>
                        </a:rPr>
                        <a:t>回ガチャボタン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タップで</a:t>
                      </a:r>
                      <a:r>
                        <a:rPr lang="ja-JP" altLang="en-US" sz="900">
                          <a:latin typeface="+mn-ea"/>
                        </a:rPr>
                        <a:t>ガチャ確認ダイアログ</a:t>
                      </a:r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を表示させる。</a:t>
                      </a:r>
                      <a:endParaRPr lang="en-US" altLang="ja-JP" sz="900" dirty="0">
                        <a:latin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4970106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00" dirty="0">
                          <a:latin typeface="+mn-ea"/>
                          <a:ea typeface="+mn-ea"/>
                        </a:rPr>
                        <a:t>8</a:t>
                      </a:r>
                      <a:endParaRPr kumimoji="1" lang="ja-JP" altLang="en-US" sz="9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900" dirty="0">
                          <a:latin typeface="+mn-ea"/>
                          <a:ea typeface="+mn-ea"/>
                        </a:rPr>
                        <a:t>能力を見るボタン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900" dirty="0">
                          <a:latin typeface="+mn-ea"/>
                          <a:ea typeface="+mn-ea"/>
                        </a:rPr>
                        <a:t>タップでカードの能力を表示させる。</a:t>
                      </a:r>
                      <a:endParaRPr kumimoji="1" lang="en-US" altLang="ja-JP" sz="900" dirty="0">
                        <a:latin typeface="+mn-ea"/>
                        <a:ea typeface="+mn-ea"/>
                      </a:endParaRPr>
                    </a:p>
                    <a:p>
                      <a:r>
                        <a:rPr kumimoji="1" lang="en-US" altLang="ja-JP" sz="900" dirty="0">
                          <a:latin typeface="+mn-ea"/>
                          <a:ea typeface="+mn-ea"/>
                        </a:rPr>
                        <a:t>※</a:t>
                      </a:r>
                      <a:r>
                        <a:rPr kumimoji="1" lang="ja-JP" altLang="en-US" sz="900" dirty="0">
                          <a:latin typeface="+mn-ea"/>
                          <a:ea typeface="+mn-ea"/>
                        </a:rPr>
                        <a:t>右図イメージ</a:t>
                      </a:r>
                      <a:endParaRPr kumimoji="1" lang="en-US" altLang="ja-JP" sz="9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4972827"/>
                  </a:ext>
                </a:extLst>
              </a:tr>
            </a:tbl>
          </a:graphicData>
        </a:graphic>
      </p:graphicFrame>
      <p:grpSp>
        <p:nvGrpSpPr>
          <p:cNvPr id="63" name="グループ化 62">
            <a:extLst>
              <a:ext uri="{FF2B5EF4-FFF2-40B4-BE49-F238E27FC236}">
                <a16:creationId xmlns:a16="http://schemas.microsoft.com/office/drawing/2014/main" id="{15BC349C-3C32-4393-9AE6-13382F6451E7}"/>
              </a:ext>
            </a:extLst>
          </p:cNvPr>
          <p:cNvGrpSpPr/>
          <p:nvPr/>
        </p:nvGrpSpPr>
        <p:grpSpPr>
          <a:xfrm>
            <a:off x="6372821" y="3924844"/>
            <a:ext cx="1198958" cy="1622108"/>
            <a:chOff x="0" y="-1"/>
            <a:chExt cx="1250247" cy="1690035"/>
          </a:xfrm>
        </p:grpSpPr>
        <p:sp>
          <p:nvSpPr>
            <p:cNvPr id="64" name="正方形/長方形 63">
              <a:extLst>
                <a:ext uri="{FF2B5EF4-FFF2-40B4-BE49-F238E27FC236}">
                  <a16:creationId xmlns:a16="http://schemas.microsoft.com/office/drawing/2014/main" id="{AC4A3857-266A-4A4F-8C35-0ED1810B6F9E}"/>
                </a:ext>
              </a:extLst>
            </p:cNvPr>
            <p:cNvSpPr/>
            <p:nvPr/>
          </p:nvSpPr>
          <p:spPr>
            <a:xfrm>
              <a:off x="8050" y="-1"/>
              <a:ext cx="1205726" cy="169003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ja-JP" altLang="en-US" sz="1100">
                <a:latin typeface="+mj-ea"/>
                <a:ea typeface="+mj-ea"/>
              </a:endParaRPr>
            </a:p>
          </p:txBody>
        </p:sp>
        <p:sp>
          <p:nvSpPr>
            <p:cNvPr id="65" name="楕円 64">
              <a:extLst>
                <a:ext uri="{FF2B5EF4-FFF2-40B4-BE49-F238E27FC236}">
                  <a16:creationId xmlns:a16="http://schemas.microsoft.com/office/drawing/2014/main" id="{4FB1EDA0-A0EE-45EF-B611-4D22E6F0EBF3}"/>
                </a:ext>
              </a:extLst>
            </p:cNvPr>
            <p:cNvSpPr/>
            <p:nvPr/>
          </p:nvSpPr>
          <p:spPr>
            <a:xfrm>
              <a:off x="844057" y="17802"/>
              <a:ext cx="311682" cy="31168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kumimoji="1" lang="ja-JP" altLang="en-US" sz="1100">
                <a:latin typeface="+mj-ea"/>
                <a:ea typeface="+mj-ea"/>
              </a:endParaRPr>
            </a:p>
          </p:txBody>
        </p:sp>
        <p:sp>
          <p:nvSpPr>
            <p:cNvPr id="66" name="テキスト ボックス 2">
              <a:extLst>
                <a:ext uri="{FF2B5EF4-FFF2-40B4-BE49-F238E27FC236}">
                  <a16:creationId xmlns:a16="http://schemas.microsoft.com/office/drawing/2014/main" id="{24F6C0B3-026F-4A76-849F-C054878A7A18}"/>
                </a:ext>
              </a:extLst>
            </p:cNvPr>
            <p:cNvSpPr txBox="1"/>
            <p:nvPr/>
          </p:nvSpPr>
          <p:spPr>
            <a:xfrm>
              <a:off x="752214" y="73276"/>
              <a:ext cx="498033" cy="272006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kumimoji="1" lang="ja-JP" altLang="en-US" sz="500" b="1">
                  <a:solidFill>
                    <a:sysClr val="windowText" lastClr="000000"/>
                  </a:solidFill>
                  <a:latin typeface="+mj-ea"/>
                  <a:ea typeface="+mj-ea"/>
                </a:rPr>
                <a:t>イラスト</a:t>
              </a:r>
              <a:endParaRPr kumimoji="1" lang="en-US" altLang="ja-JP" sz="500" b="1">
                <a:solidFill>
                  <a:sysClr val="windowText" lastClr="000000"/>
                </a:solidFill>
                <a:latin typeface="+mj-ea"/>
                <a:ea typeface="+mj-ea"/>
              </a:endParaRPr>
            </a:p>
            <a:p>
              <a:pPr algn="ctr"/>
              <a:r>
                <a:rPr kumimoji="1" lang="ja-JP" altLang="en-US" sz="500" b="1">
                  <a:solidFill>
                    <a:sysClr val="windowText" lastClr="000000"/>
                  </a:solidFill>
                  <a:latin typeface="+mj-ea"/>
                  <a:ea typeface="+mj-ea"/>
                </a:rPr>
                <a:t>を見る</a:t>
              </a:r>
            </a:p>
          </p:txBody>
        </p:sp>
        <p:grpSp>
          <p:nvGrpSpPr>
            <p:cNvPr id="67" name="グループ化 66">
              <a:extLst>
                <a:ext uri="{FF2B5EF4-FFF2-40B4-BE49-F238E27FC236}">
                  <a16:creationId xmlns:a16="http://schemas.microsoft.com/office/drawing/2014/main" id="{F1B1DAFF-70C6-4D0B-95EE-BDEB2E92FA5A}"/>
                </a:ext>
              </a:extLst>
            </p:cNvPr>
            <p:cNvGrpSpPr/>
            <p:nvPr/>
          </p:nvGrpSpPr>
          <p:grpSpPr>
            <a:xfrm>
              <a:off x="72563" y="360060"/>
              <a:ext cx="610800" cy="350163"/>
              <a:chOff x="72563" y="360059"/>
              <a:chExt cx="611759" cy="351124"/>
            </a:xfrm>
          </p:grpSpPr>
          <p:pic>
            <p:nvPicPr>
              <p:cNvPr id="79" name="図 78">
                <a:extLst>
                  <a:ext uri="{FF2B5EF4-FFF2-40B4-BE49-F238E27FC236}">
                    <a16:creationId xmlns:a16="http://schemas.microsoft.com/office/drawing/2014/main" id="{86134714-209F-48B1-A98A-B164958FE8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563" y="395173"/>
                <a:ext cx="158256" cy="137676"/>
              </a:xfrm>
              <a:prstGeom prst="rect">
                <a:avLst/>
              </a:prstGeom>
            </p:spPr>
          </p:pic>
          <p:sp>
            <p:nvSpPr>
              <p:cNvPr id="80" name="テキスト ボックス 2">
                <a:extLst>
                  <a:ext uri="{FF2B5EF4-FFF2-40B4-BE49-F238E27FC236}">
                    <a16:creationId xmlns:a16="http://schemas.microsoft.com/office/drawing/2014/main" id="{51EED0E7-422C-491D-B3F6-AF463F4466A7}"/>
                  </a:ext>
                </a:extLst>
              </p:cNvPr>
              <p:cNvSpPr txBox="1"/>
              <p:nvPr/>
            </p:nvSpPr>
            <p:spPr>
              <a:xfrm>
                <a:off x="156961" y="360059"/>
                <a:ext cx="527361" cy="351124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kumimoji="1" lang="en-US" altLang="ja-JP" sz="800" b="1">
                    <a:solidFill>
                      <a:sysClr val="windowText" lastClr="000000"/>
                    </a:solidFill>
                    <a:latin typeface="+mj-ea"/>
                    <a:ea typeface="+mj-ea"/>
                  </a:rPr>
                  <a:t>9999</a:t>
                </a:r>
                <a:endParaRPr kumimoji="1" lang="ja-JP" altLang="en-US" sz="800" b="1">
                  <a:solidFill>
                    <a:sysClr val="windowText" lastClr="000000"/>
                  </a:solidFill>
                  <a:latin typeface="+mj-ea"/>
                  <a:ea typeface="+mj-ea"/>
                </a:endParaRPr>
              </a:p>
            </p:txBody>
          </p:sp>
        </p:grpSp>
        <p:grpSp>
          <p:nvGrpSpPr>
            <p:cNvPr id="68" name="グループ化 67">
              <a:extLst>
                <a:ext uri="{FF2B5EF4-FFF2-40B4-BE49-F238E27FC236}">
                  <a16:creationId xmlns:a16="http://schemas.microsoft.com/office/drawing/2014/main" id="{BE440526-6DCA-438C-B495-16B9CEC865E2}"/>
                </a:ext>
              </a:extLst>
            </p:cNvPr>
            <p:cNvGrpSpPr/>
            <p:nvPr/>
          </p:nvGrpSpPr>
          <p:grpSpPr>
            <a:xfrm>
              <a:off x="83939" y="569090"/>
              <a:ext cx="599425" cy="348239"/>
              <a:chOff x="83951" y="569133"/>
              <a:chExt cx="600371" cy="349202"/>
            </a:xfrm>
          </p:grpSpPr>
          <p:pic>
            <p:nvPicPr>
              <p:cNvPr id="77" name="図 76">
                <a:extLst>
                  <a:ext uri="{FF2B5EF4-FFF2-40B4-BE49-F238E27FC236}">
                    <a16:creationId xmlns:a16="http://schemas.microsoft.com/office/drawing/2014/main" id="{CFC5791E-0FE5-4A43-B89C-BD1FF32DBD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3951" y="598950"/>
                <a:ext cx="145162" cy="147206"/>
              </a:xfrm>
              <a:prstGeom prst="rect">
                <a:avLst/>
              </a:prstGeom>
            </p:spPr>
          </p:pic>
          <p:sp>
            <p:nvSpPr>
              <p:cNvPr id="78" name="テキスト ボックス 2">
                <a:extLst>
                  <a:ext uri="{FF2B5EF4-FFF2-40B4-BE49-F238E27FC236}">
                    <a16:creationId xmlns:a16="http://schemas.microsoft.com/office/drawing/2014/main" id="{D7AC78C1-3422-41A3-B02A-B59DEE119081}"/>
                  </a:ext>
                </a:extLst>
              </p:cNvPr>
              <p:cNvSpPr txBox="1"/>
              <p:nvPr/>
            </p:nvSpPr>
            <p:spPr>
              <a:xfrm>
                <a:off x="149341" y="569133"/>
                <a:ext cx="534981" cy="349202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kumimoji="1" lang="en-US" altLang="ja-JP" sz="800" b="1">
                    <a:solidFill>
                      <a:sysClr val="windowText" lastClr="000000"/>
                    </a:solidFill>
                    <a:latin typeface="+mj-ea"/>
                    <a:ea typeface="+mj-ea"/>
                  </a:rPr>
                  <a:t>9999</a:t>
                </a:r>
                <a:endParaRPr kumimoji="1" lang="ja-JP" altLang="en-US" sz="800" b="1">
                  <a:solidFill>
                    <a:sysClr val="windowText" lastClr="000000"/>
                  </a:solidFill>
                  <a:latin typeface="+mj-ea"/>
                  <a:ea typeface="+mj-ea"/>
                </a:endParaRPr>
              </a:p>
            </p:txBody>
          </p:sp>
        </p:grpSp>
        <p:grpSp>
          <p:nvGrpSpPr>
            <p:cNvPr id="70" name="グループ化 69">
              <a:extLst>
                <a:ext uri="{FF2B5EF4-FFF2-40B4-BE49-F238E27FC236}">
                  <a16:creationId xmlns:a16="http://schemas.microsoft.com/office/drawing/2014/main" id="{6E07097D-3C12-4383-AE09-2CD51091EC66}"/>
                </a:ext>
              </a:extLst>
            </p:cNvPr>
            <p:cNvGrpSpPr/>
            <p:nvPr/>
          </p:nvGrpSpPr>
          <p:grpSpPr>
            <a:xfrm>
              <a:off x="549601" y="345282"/>
              <a:ext cx="603440" cy="350161"/>
              <a:chOff x="549630" y="345283"/>
              <a:chExt cx="604367" cy="351124"/>
            </a:xfrm>
          </p:grpSpPr>
          <p:pic>
            <p:nvPicPr>
              <p:cNvPr id="75" name="図 74">
                <a:extLst>
                  <a:ext uri="{FF2B5EF4-FFF2-40B4-BE49-F238E27FC236}">
                    <a16:creationId xmlns:a16="http://schemas.microsoft.com/office/drawing/2014/main" id="{3BEC65D6-92B5-4A7D-A3E8-3E538DAE87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49630" y="376006"/>
                <a:ext cx="136649" cy="146919"/>
              </a:xfrm>
              <a:prstGeom prst="rect">
                <a:avLst/>
              </a:prstGeom>
            </p:spPr>
          </p:pic>
          <p:sp>
            <p:nvSpPr>
              <p:cNvPr id="76" name="テキスト ボックス 2">
                <a:extLst>
                  <a:ext uri="{FF2B5EF4-FFF2-40B4-BE49-F238E27FC236}">
                    <a16:creationId xmlns:a16="http://schemas.microsoft.com/office/drawing/2014/main" id="{C31D32DB-A9E7-43C5-92BB-CADB3BC13B18}"/>
                  </a:ext>
                </a:extLst>
              </p:cNvPr>
              <p:cNvSpPr txBox="1"/>
              <p:nvPr/>
            </p:nvSpPr>
            <p:spPr>
              <a:xfrm>
                <a:off x="605753" y="345283"/>
                <a:ext cx="548244" cy="351124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kumimoji="1" lang="en-US" altLang="ja-JP" sz="800" b="1">
                    <a:solidFill>
                      <a:sysClr val="windowText" lastClr="000000"/>
                    </a:solidFill>
                    <a:latin typeface="+mj-ea"/>
                    <a:ea typeface="+mj-ea"/>
                  </a:rPr>
                  <a:t>9999</a:t>
                </a:r>
                <a:endParaRPr kumimoji="1" lang="ja-JP" altLang="en-US" sz="800" b="1">
                  <a:solidFill>
                    <a:sysClr val="windowText" lastClr="000000"/>
                  </a:solidFill>
                  <a:latin typeface="+mj-ea"/>
                  <a:ea typeface="+mj-ea"/>
                </a:endParaRPr>
              </a:p>
            </p:txBody>
          </p:sp>
        </p:grpSp>
        <p:grpSp>
          <p:nvGrpSpPr>
            <p:cNvPr id="71" name="グループ化 70">
              <a:extLst>
                <a:ext uri="{FF2B5EF4-FFF2-40B4-BE49-F238E27FC236}">
                  <a16:creationId xmlns:a16="http://schemas.microsoft.com/office/drawing/2014/main" id="{868FD035-1A83-4746-ADF0-A8C4E3A96989}"/>
                </a:ext>
              </a:extLst>
            </p:cNvPr>
            <p:cNvGrpSpPr/>
            <p:nvPr/>
          </p:nvGrpSpPr>
          <p:grpSpPr>
            <a:xfrm>
              <a:off x="546314" y="559394"/>
              <a:ext cx="577055" cy="348239"/>
              <a:chOff x="546345" y="559395"/>
              <a:chExt cx="577979" cy="349202"/>
            </a:xfrm>
          </p:grpSpPr>
          <p:pic>
            <p:nvPicPr>
              <p:cNvPr id="73" name="図 72">
                <a:extLst>
                  <a:ext uri="{FF2B5EF4-FFF2-40B4-BE49-F238E27FC236}">
                    <a16:creationId xmlns:a16="http://schemas.microsoft.com/office/drawing/2014/main" id="{E722292C-98B7-476F-A4BE-976681C2E9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46345" y="589548"/>
                <a:ext cx="140462" cy="145021"/>
              </a:xfrm>
              <a:prstGeom prst="rect">
                <a:avLst/>
              </a:prstGeom>
            </p:spPr>
          </p:pic>
          <p:sp>
            <p:nvSpPr>
              <p:cNvPr id="74" name="テキスト ボックス 2">
                <a:extLst>
                  <a:ext uri="{FF2B5EF4-FFF2-40B4-BE49-F238E27FC236}">
                    <a16:creationId xmlns:a16="http://schemas.microsoft.com/office/drawing/2014/main" id="{BACC91BC-597E-48F7-88B8-A1FF1C65A00E}"/>
                  </a:ext>
                </a:extLst>
              </p:cNvPr>
              <p:cNvSpPr txBox="1"/>
              <p:nvPr/>
            </p:nvSpPr>
            <p:spPr>
              <a:xfrm>
                <a:off x="594900" y="559395"/>
                <a:ext cx="529424" cy="349202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kumimoji="1" lang="en-US" altLang="ja-JP" sz="800" b="1">
                    <a:solidFill>
                      <a:sysClr val="windowText" lastClr="000000"/>
                    </a:solidFill>
                    <a:latin typeface="+mj-ea"/>
                    <a:ea typeface="+mj-ea"/>
                  </a:rPr>
                  <a:t>9999</a:t>
                </a:r>
                <a:endParaRPr kumimoji="1" lang="ja-JP" altLang="en-US" sz="800" b="1">
                  <a:solidFill>
                    <a:sysClr val="windowText" lastClr="000000"/>
                  </a:solidFill>
                  <a:latin typeface="+mj-ea"/>
                  <a:ea typeface="+mj-ea"/>
                </a:endParaRPr>
              </a:p>
            </p:txBody>
          </p:sp>
        </p:grpSp>
        <p:sp>
          <p:nvSpPr>
            <p:cNvPr id="72" name="テキスト ボックス 2">
              <a:extLst>
                <a:ext uri="{FF2B5EF4-FFF2-40B4-BE49-F238E27FC236}">
                  <a16:creationId xmlns:a16="http://schemas.microsoft.com/office/drawing/2014/main" id="{919DB4F9-8329-4FED-A89D-7B2674DAFAC2}"/>
                </a:ext>
              </a:extLst>
            </p:cNvPr>
            <p:cNvSpPr txBox="1"/>
            <p:nvPr/>
          </p:nvSpPr>
          <p:spPr>
            <a:xfrm>
              <a:off x="0" y="812365"/>
              <a:ext cx="979098" cy="877669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r>
                <a:rPr kumimoji="1" lang="ja-JP" altLang="en-US" sz="700" b="1" dirty="0">
                  <a:solidFill>
                    <a:sysClr val="windowText" lastClr="000000"/>
                  </a:solidFill>
                  <a:latin typeface="+mj-ea"/>
                  <a:ea typeface="+mj-ea"/>
                </a:rPr>
                <a:t>リーダー効果：</a:t>
              </a:r>
              <a:endParaRPr kumimoji="1" lang="en-US" altLang="ja-JP" sz="700" b="1" dirty="0">
                <a:solidFill>
                  <a:sysClr val="windowText" lastClr="000000"/>
                </a:solidFill>
                <a:latin typeface="+mj-ea"/>
                <a:ea typeface="+mj-ea"/>
              </a:endParaRPr>
            </a:p>
            <a:p>
              <a:endParaRPr kumimoji="1" lang="en-US" altLang="ja-JP" sz="700" b="1" dirty="0">
                <a:solidFill>
                  <a:sysClr val="windowText" lastClr="000000"/>
                </a:solidFill>
                <a:latin typeface="+mj-ea"/>
                <a:ea typeface="+mj-ea"/>
              </a:endParaRPr>
            </a:p>
            <a:p>
              <a:endParaRPr kumimoji="1" lang="en-US" altLang="ja-JP" sz="700" b="1" dirty="0">
                <a:solidFill>
                  <a:sysClr val="windowText" lastClr="000000"/>
                </a:solidFill>
                <a:latin typeface="+mj-ea"/>
                <a:ea typeface="+mj-ea"/>
              </a:endParaRPr>
            </a:p>
            <a:p>
              <a:r>
                <a:rPr kumimoji="1" lang="ja-JP" altLang="en-US" sz="700" b="1" dirty="0">
                  <a:solidFill>
                    <a:sysClr val="windowText" lastClr="000000"/>
                  </a:solidFill>
                  <a:latin typeface="+mj-ea"/>
                  <a:ea typeface="+mj-ea"/>
                </a:rPr>
                <a:t>バトル効果：</a:t>
              </a:r>
              <a:endParaRPr kumimoji="1" lang="en-US" altLang="ja-JP" sz="700" b="1" dirty="0">
                <a:solidFill>
                  <a:sysClr val="windowText" lastClr="000000"/>
                </a:solidFill>
                <a:latin typeface="+mj-ea"/>
                <a:ea typeface="+mj-ea"/>
              </a:endParaRPr>
            </a:p>
            <a:p>
              <a:endParaRPr kumimoji="1" lang="en-US" altLang="ja-JP" sz="700" b="1" dirty="0">
                <a:solidFill>
                  <a:sysClr val="windowText" lastClr="000000"/>
                </a:solidFill>
                <a:latin typeface="+mj-ea"/>
                <a:ea typeface="+mj-ea"/>
              </a:endParaRPr>
            </a:p>
            <a:p>
              <a:endParaRPr kumimoji="1" lang="en-US" altLang="ja-JP" sz="700" b="1" dirty="0">
                <a:solidFill>
                  <a:sysClr val="windowText" lastClr="000000"/>
                </a:solidFill>
                <a:latin typeface="+mj-ea"/>
                <a:ea typeface="+mj-ea"/>
              </a:endParaRPr>
            </a:p>
            <a:p>
              <a:endParaRPr kumimoji="1" lang="en-US" altLang="ja-JP" sz="700" b="1" dirty="0">
                <a:solidFill>
                  <a:sysClr val="windowText" lastClr="000000"/>
                </a:solidFill>
                <a:latin typeface="+mj-ea"/>
                <a:ea typeface="+mj-ea"/>
              </a:endParaRPr>
            </a:p>
            <a:p>
              <a:endParaRPr kumimoji="1" lang="en-US" altLang="ja-JP" sz="700" b="1" dirty="0">
                <a:solidFill>
                  <a:sysClr val="windowText" lastClr="000000"/>
                </a:solidFill>
                <a:latin typeface="+mj-ea"/>
                <a:ea typeface="+mj-ea"/>
              </a:endParaRPr>
            </a:p>
            <a:p>
              <a:endParaRPr kumimoji="1" lang="en-US" altLang="ja-JP" sz="700" b="1" dirty="0">
                <a:solidFill>
                  <a:sysClr val="windowText" lastClr="000000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58" name="テキスト ボックス 57">
            <a:extLst>
              <a:ext uri="{FF2B5EF4-FFF2-40B4-BE49-F238E27FC236}">
                <a16:creationId xmlns:a16="http://schemas.microsoft.com/office/drawing/2014/main" id="{7B7FD640-9F8A-408E-9880-330AA1056CF7}"/>
              </a:ext>
            </a:extLst>
          </p:cNvPr>
          <p:cNvSpPr txBox="1"/>
          <p:nvPr/>
        </p:nvSpPr>
        <p:spPr>
          <a:xfrm>
            <a:off x="3175479" y="1677395"/>
            <a:ext cx="325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 dirty="0">
                <a:latin typeface="+mj-ea"/>
                <a:ea typeface="+mj-ea"/>
              </a:rPr>
              <a:t>1</a:t>
            </a:r>
            <a:endParaRPr kumimoji="1" lang="ja-JP" altLang="en-US" sz="1100" dirty="0">
              <a:latin typeface="+mj-ea"/>
              <a:ea typeface="+mj-ea"/>
            </a:endParaRPr>
          </a:p>
        </p:txBody>
      </p:sp>
      <p:cxnSp>
        <p:nvCxnSpPr>
          <p:cNvPr id="59" name="直線コネクタ 58">
            <a:extLst>
              <a:ext uri="{FF2B5EF4-FFF2-40B4-BE49-F238E27FC236}">
                <a16:creationId xmlns:a16="http://schemas.microsoft.com/office/drawing/2014/main" id="{0CBF205C-9F2E-4645-9E33-CDBF811BB6AB}"/>
              </a:ext>
            </a:extLst>
          </p:cNvPr>
          <p:cNvCxnSpPr>
            <a:cxnSpLocks/>
            <a:stCxn id="58" idx="1"/>
          </p:cNvCxnSpPr>
          <p:nvPr/>
        </p:nvCxnSpPr>
        <p:spPr>
          <a:xfrm flipH="1">
            <a:off x="2705101" y="1808200"/>
            <a:ext cx="470378" cy="192050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テキスト ボックス 59">
            <a:extLst>
              <a:ext uri="{FF2B5EF4-FFF2-40B4-BE49-F238E27FC236}">
                <a16:creationId xmlns:a16="http://schemas.microsoft.com/office/drawing/2014/main" id="{AB95BEB1-8B6D-44CA-A79F-B6C5F64F82A1}"/>
              </a:ext>
            </a:extLst>
          </p:cNvPr>
          <p:cNvSpPr txBox="1"/>
          <p:nvPr/>
        </p:nvSpPr>
        <p:spPr>
          <a:xfrm>
            <a:off x="3153055" y="2291420"/>
            <a:ext cx="325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>
                <a:latin typeface="+mj-ea"/>
                <a:ea typeface="+mj-ea"/>
              </a:rPr>
              <a:t>2</a:t>
            </a:r>
            <a:endParaRPr kumimoji="1" lang="ja-JP" altLang="en-US" sz="1100">
              <a:latin typeface="+mj-ea"/>
              <a:ea typeface="+mj-ea"/>
            </a:endParaRPr>
          </a:p>
        </p:txBody>
      </p:sp>
      <p:cxnSp>
        <p:nvCxnSpPr>
          <p:cNvPr id="61" name="直線コネクタ 60">
            <a:extLst>
              <a:ext uri="{FF2B5EF4-FFF2-40B4-BE49-F238E27FC236}">
                <a16:creationId xmlns:a16="http://schemas.microsoft.com/office/drawing/2014/main" id="{CBFD7FE7-CD58-4943-A54E-666224ECB587}"/>
              </a:ext>
            </a:extLst>
          </p:cNvPr>
          <p:cNvCxnSpPr>
            <a:cxnSpLocks/>
            <a:stCxn id="60" idx="1"/>
          </p:cNvCxnSpPr>
          <p:nvPr/>
        </p:nvCxnSpPr>
        <p:spPr>
          <a:xfrm flipH="1">
            <a:off x="2856142" y="2422225"/>
            <a:ext cx="296913" cy="197761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テキスト ボックス 61">
            <a:extLst>
              <a:ext uri="{FF2B5EF4-FFF2-40B4-BE49-F238E27FC236}">
                <a16:creationId xmlns:a16="http://schemas.microsoft.com/office/drawing/2014/main" id="{04E13AEA-5CC2-4560-85EF-302CF2B6A7FC}"/>
              </a:ext>
            </a:extLst>
          </p:cNvPr>
          <p:cNvSpPr txBox="1"/>
          <p:nvPr/>
        </p:nvSpPr>
        <p:spPr>
          <a:xfrm>
            <a:off x="3153055" y="3103309"/>
            <a:ext cx="325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 dirty="0">
                <a:latin typeface="+mj-ea"/>
                <a:ea typeface="+mj-ea"/>
              </a:rPr>
              <a:t>3</a:t>
            </a:r>
            <a:endParaRPr kumimoji="1" lang="ja-JP" altLang="en-US" sz="1100" dirty="0">
              <a:latin typeface="+mj-ea"/>
              <a:ea typeface="+mj-ea"/>
            </a:endParaRPr>
          </a:p>
        </p:txBody>
      </p:sp>
      <p:cxnSp>
        <p:nvCxnSpPr>
          <p:cNvPr id="81" name="直線コネクタ 80">
            <a:extLst>
              <a:ext uri="{FF2B5EF4-FFF2-40B4-BE49-F238E27FC236}">
                <a16:creationId xmlns:a16="http://schemas.microsoft.com/office/drawing/2014/main" id="{E4E21782-7593-4514-A08C-812259CF7FBD}"/>
              </a:ext>
            </a:extLst>
          </p:cNvPr>
          <p:cNvCxnSpPr>
            <a:cxnSpLocks/>
            <a:stCxn id="62" idx="1"/>
          </p:cNvCxnSpPr>
          <p:nvPr/>
        </p:nvCxnSpPr>
        <p:spPr>
          <a:xfrm flipH="1">
            <a:off x="2705101" y="3234114"/>
            <a:ext cx="447954" cy="271328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テキスト ボックス 81">
            <a:extLst>
              <a:ext uri="{FF2B5EF4-FFF2-40B4-BE49-F238E27FC236}">
                <a16:creationId xmlns:a16="http://schemas.microsoft.com/office/drawing/2014/main" id="{E88301DD-B658-472C-B6B0-484368BCCE5C}"/>
              </a:ext>
            </a:extLst>
          </p:cNvPr>
          <p:cNvSpPr txBox="1"/>
          <p:nvPr/>
        </p:nvSpPr>
        <p:spPr>
          <a:xfrm>
            <a:off x="144208" y="3243832"/>
            <a:ext cx="2621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 dirty="0">
                <a:latin typeface="+mj-ea"/>
                <a:ea typeface="+mj-ea"/>
              </a:rPr>
              <a:t>4</a:t>
            </a:r>
            <a:endParaRPr kumimoji="1" lang="ja-JP" altLang="en-US" sz="1100" dirty="0">
              <a:latin typeface="+mj-ea"/>
              <a:ea typeface="+mj-ea"/>
            </a:endParaRPr>
          </a:p>
        </p:txBody>
      </p:sp>
      <p:cxnSp>
        <p:nvCxnSpPr>
          <p:cNvPr id="83" name="直線コネクタ 82">
            <a:extLst>
              <a:ext uri="{FF2B5EF4-FFF2-40B4-BE49-F238E27FC236}">
                <a16:creationId xmlns:a16="http://schemas.microsoft.com/office/drawing/2014/main" id="{6CF92DE3-67A3-4EC4-AF57-7DA179B964E0}"/>
              </a:ext>
            </a:extLst>
          </p:cNvPr>
          <p:cNvCxnSpPr>
            <a:cxnSpLocks/>
            <a:stCxn id="82" idx="3"/>
          </p:cNvCxnSpPr>
          <p:nvPr/>
        </p:nvCxnSpPr>
        <p:spPr>
          <a:xfrm>
            <a:off x="406390" y="3374637"/>
            <a:ext cx="374660" cy="206763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テキスト ボックス 85">
            <a:extLst>
              <a:ext uri="{FF2B5EF4-FFF2-40B4-BE49-F238E27FC236}">
                <a16:creationId xmlns:a16="http://schemas.microsoft.com/office/drawing/2014/main" id="{8663DA5B-8510-4555-B293-6171F8F3B075}"/>
              </a:ext>
            </a:extLst>
          </p:cNvPr>
          <p:cNvSpPr txBox="1"/>
          <p:nvPr/>
        </p:nvSpPr>
        <p:spPr>
          <a:xfrm>
            <a:off x="3145974" y="3803010"/>
            <a:ext cx="325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 dirty="0">
                <a:latin typeface="+mj-ea"/>
                <a:ea typeface="+mj-ea"/>
              </a:rPr>
              <a:t>5</a:t>
            </a:r>
            <a:endParaRPr kumimoji="1" lang="ja-JP" altLang="en-US" sz="1100" dirty="0">
              <a:latin typeface="+mj-ea"/>
              <a:ea typeface="+mj-ea"/>
            </a:endParaRPr>
          </a:p>
        </p:txBody>
      </p:sp>
      <p:cxnSp>
        <p:nvCxnSpPr>
          <p:cNvPr id="87" name="直線コネクタ 86">
            <a:extLst>
              <a:ext uri="{FF2B5EF4-FFF2-40B4-BE49-F238E27FC236}">
                <a16:creationId xmlns:a16="http://schemas.microsoft.com/office/drawing/2014/main" id="{1E10EF09-4F4C-4AB1-9716-08BEFCFBC849}"/>
              </a:ext>
            </a:extLst>
          </p:cNvPr>
          <p:cNvCxnSpPr>
            <a:cxnSpLocks/>
            <a:stCxn id="86" idx="1"/>
          </p:cNvCxnSpPr>
          <p:nvPr/>
        </p:nvCxnSpPr>
        <p:spPr>
          <a:xfrm flipH="1">
            <a:off x="2727526" y="3933815"/>
            <a:ext cx="418448" cy="210083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テキスト ボックス 89">
            <a:extLst>
              <a:ext uri="{FF2B5EF4-FFF2-40B4-BE49-F238E27FC236}">
                <a16:creationId xmlns:a16="http://schemas.microsoft.com/office/drawing/2014/main" id="{3FBAB76E-B1A4-4996-B914-162C6CB9262C}"/>
              </a:ext>
            </a:extLst>
          </p:cNvPr>
          <p:cNvSpPr txBox="1"/>
          <p:nvPr/>
        </p:nvSpPr>
        <p:spPr>
          <a:xfrm>
            <a:off x="3157187" y="4482309"/>
            <a:ext cx="325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 dirty="0">
                <a:latin typeface="+mj-ea"/>
                <a:ea typeface="+mj-ea"/>
              </a:rPr>
              <a:t>7</a:t>
            </a:r>
            <a:endParaRPr kumimoji="1" lang="ja-JP" altLang="en-US" sz="1100" dirty="0">
              <a:latin typeface="+mj-ea"/>
              <a:ea typeface="+mj-ea"/>
            </a:endParaRPr>
          </a:p>
        </p:txBody>
      </p:sp>
      <p:cxnSp>
        <p:nvCxnSpPr>
          <p:cNvPr id="91" name="直線コネクタ 90">
            <a:extLst>
              <a:ext uri="{FF2B5EF4-FFF2-40B4-BE49-F238E27FC236}">
                <a16:creationId xmlns:a16="http://schemas.microsoft.com/office/drawing/2014/main" id="{883330B4-3C02-491A-89D7-268225827CC3}"/>
              </a:ext>
            </a:extLst>
          </p:cNvPr>
          <p:cNvCxnSpPr>
            <a:cxnSpLocks/>
            <a:stCxn id="90" idx="1"/>
          </p:cNvCxnSpPr>
          <p:nvPr/>
        </p:nvCxnSpPr>
        <p:spPr>
          <a:xfrm flipH="1">
            <a:off x="2571751" y="4613114"/>
            <a:ext cx="585436" cy="215600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テキスト ボックス 91">
            <a:extLst>
              <a:ext uri="{FF2B5EF4-FFF2-40B4-BE49-F238E27FC236}">
                <a16:creationId xmlns:a16="http://schemas.microsoft.com/office/drawing/2014/main" id="{F87FB823-EE1C-4CDC-B2EB-9C43DE955747}"/>
              </a:ext>
            </a:extLst>
          </p:cNvPr>
          <p:cNvSpPr txBox="1"/>
          <p:nvPr/>
        </p:nvSpPr>
        <p:spPr>
          <a:xfrm>
            <a:off x="141023" y="4567104"/>
            <a:ext cx="2621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 dirty="0">
                <a:latin typeface="+mj-ea"/>
                <a:ea typeface="+mj-ea"/>
              </a:rPr>
              <a:t>6</a:t>
            </a:r>
            <a:endParaRPr kumimoji="1" lang="ja-JP" altLang="en-US" sz="1100" dirty="0">
              <a:latin typeface="+mj-ea"/>
              <a:ea typeface="+mj-ea"/>
            </a:endParaRPr>
          </a:p>
        </p:txBody>
      </p:sp>
      <p:cxnSp>
        <p:nvCxnSpPr>
          <p:cNvPr id="93" name="直線コネクタ 92">
            <a:extLst>
              <a:ext uri="{FF2B5EF4-FFF2-40B4-BE49-F238E27FC236}">
                <a16:creationId xmlns:a16="http://schemas.microsoft.com/office/drawing/2014/main" id="{C742B6B2-24A8-4490-AB0D-BE607FBAEC57}"/>
              </a:ext>
            </a:extLst>
          </p:cNvPr>
          <p:cNvCxnSpPr>
            <a:cxnSpLocks/>
            <a:stCxn id="92" idx="3"/>
          </p:cNvCxnSpPr>
          <p:nvPr/>
        </p:nvCxnSpPr>
        <p:spPr>
          <a:xfrm>
            <a:off x="403205" y="4697909"/>
            <a:ext cx="440873" cy="178048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テキスト ボックス 98">
            <a:extLst>
              <a:ext uri="{FF2B5EF4-FFF2-40B4-BE49-F238E27FC236}">
                <a16:creationId xmlns:a16="http://schemas.microsoft.com/office/drawing/2014/main" id="{1D9AF4F9-0B6C-4306-9113-F2495DAAA23F}"/>
              </a:ext>
            </a:extLst>
          </p:cNvPr>
          <p:cNvSpPr txBox="1"/>
          <p:nvPr/>
        </p:nvSpPr>
        <p:spPr>
          <a:xfrm>
            <a:off x="141023" y="1612207"/>
            <a:ext cx="37466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 dirty="0">
                <a:latin typeface="+mj-ea"/>
                <a:ea typeface="+mj-ea"/>
              </a:rPr>
              <a:t>8</a:t>
            </a:r>
            <a:endParaRPr kumimoji="1" lang="ja-JP" altLang="en-US" sz="1100" dirty="0">
              <a:latin typeface="+mj-ea"/>
              <a:ea typeface="+mj-ea"/>
            </a:endParaRPr>
          </a:p>
        </p:txBody>
      </p:sp>
      <p:cxnSp>
        <p:nvCxnSpPr>
          <p:cNvPr id="100" name="直線コネクタ 99">
            <a:extLst>
              <a:ext uri="{FF2B5EF4-FFF2-40B4-BE49-F238E27FC236}">
                <a16:creationId xmlns:a16="http://schemas.microsoft.com/office/drawing/2014/main" id="{1587023B-3D9E-49C2-954E-BA1D47C0FF5F}"/>
              </a:ext>
            </a:extLst>
          </p:cNvPr>
          <p:cNvCxnSpPr>
            <a:cxnSpLocks/>
            <a:stCxn id="99" idx="3"/>
          </p:cNvCxnSpPr>
          <p:nvPr/>
        </p:nvCxnSpPr>
        <p:spPr>
          <a:xfrm>
            <a:off x="515683" y="1743012"/>
            <a:ext cx="662691" cy="256060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5A53893C-0DF2-4B23-BCB4-8F442A92F2A1}"/>
              </a:ext>
            </a:extLst>
          </p:cNvPr>
          <p:cNvSpPr/>
          <p:nvPr/>
        </p:nvSpPr>
        <p:spPr>
          <a:xfrm>
            <a:off x="821851" y="4662990"/>
            <a:ext cx="812018" cy="285063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600" dirty="0">
                <a:latin typeface="+mj-ea"/>
                <a:ea typeface="+mj-ea"/>
              </a:rPr>
              <a:t>あと</a:t>
            </a:r>
            <a:r>
              <a:rPr kumimoji="1" lang="en-US" altLang="ja-JP" sz="700" dirty="0">
                <a:latin typeface="+mj-ea"/>
                <a:ea typeface="+mj-ea"/>
              </a:rPr>
              <a:t>23</a:t>
            </a:r>
            <a:r>
              <a:rPr kumimoji="1" lang="ja-JP" altLang="en-US" sz="700" dirty="0">
                <a:latin typeface="+mj-ea"/>
                <a:ea typeface="+mj-ea"/>
              </a:rPr>
              <a:t>時間</a:t>
            </a:r>
            <a:r>
              <a:rPr kumimoji="1" lang="en-US" altLang="ja-JP" sz="700" dirty="0">
                <a:latin typeface="+mj-ea"/>
                <a:ea typeface="+mj-ea"/>
              </a:rPr>
              <a:t>59</a:t>
            </a:r>
            <a:r>
              <a:rPr kumimoji="1" lang="ja-JP" altLang="en-US" sz="700" dirty="0">
                <a:latin typeface="+mj-ea"/>
                <a:ea typeface="+mj-ea"/>
              </a:rPr>
              <a:t>分</a:t>
            </a:r>
          </a:p>
        </p:txBody>
      </p:sp>
    </p:spTree>
    <p:extLst>
      <p:ext uri="{BB962C8B-B14F-4D97-AF65-F5344CB8AC3E}">
        <p14:creationId xmlns:p14="http://schemas.microsoft.com/office/powerpoint/2010/main" val="25976484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初期文字メイリオ1.potx" id="{4CC45B49-B3D3-4080-927A-D6BA33902AE7}" vid="{8A81B9CE-A1AC-4B19-889B-2A875DBDC643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ドキュメント" ma:contentTypeID="0x0101004C474B7ECFB4DA4491C2F2903EDCE387" ma:contentTypeVersion="2" ma:contentTypeDescription="新しいドキュメントを作成します。" ma:contentTypeScope="" ma:versionID="1a6ed75f45edef1d1f1b8f5cdbfc0bf9">
  <xsd:schema xmlns:xsd="http://www.w3.org/2001/XMLSchema" xmlns:xs="http://www.w3.org/2001/XMLSchema" xmlns:p="http://schemas.microsoft.com/office/2006/metadata/properties" xmlns:ns2="0296febf-2773-4faf-ae76-6dee2362d0db" targetNamespace="http://schemas.microsoft.com/office/2006/metadata/properties" ma:root="true" ma:fieldsID="13ccaadd41bf1eaf321fa8ccc77f4491" ns2:_="">
    <xsd:import namespace="0296febf-2773-4faf-ae76-6dee2362d0d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296febf-2773-4faf-ae76-6dee2362d0d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コンテンツ タイプ"/>
        <xsd:element ref="dc:title" minOccurs="0" maxOccurs="1" ma:index="4" ma:displayName="タイトル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9A34FD08-3900-48BC-A60C-207B15D91BE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296febf-2773-4faf-ae76-6dee2362d0d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731DC33-B36C-4924-B3C3-6C87B74BA39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6A4AEB3-75A9-44A0-A4FD-8F6E539F9FE5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初期文字メイリオ1</Template>
  <TotalTime>327</TotalTime>
  <Words>2231</Words>
  <Application>Microsoft Office PowerPoint</Application>
  <PresentationFormat>画面に合わせる (4:3)</PresentationFormat>
  <Paragraphs>571</Paragraphs>
  <Slides>17</Slides>
  <Notes>0</Notes>
  <HiddenSlides>0</HiddenSlides>
  <MMClips>0</MMClips>
  <ScaleCrop>false</ScaleCrop>
  <HeadingPairs>
    <vt:vector size="4" baseType="variant">
      <vt:variant>
        <vt:lpstr>テーマ</vt:lpstr>
      </vt:variant>
      <vt:variant>
        <vt:i4>1</vt:i4>
      </vt:variant>
      <vt:variant>
        <vt:lpstr>スライド タイトル</vt:lpstr>
      </vt:variant>
      <vt:variant>
        <vt:i4>17</vt:i4>
      </vt:variant>
    </vt:vector>
  </HeadingPairs>
  <TitlesOfParts>
    <vt:vector size="18" baseType="lpstr"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真吾 宮田</dc:creator>
  <cp:lastModifiedBy> </cp:lastModifiedBy>
  <cp:revision>38</cp:revision>
  <dcterms:created xsi:type="dcterms:W3CDTF">2019-06-27T02:30:15Z</dcterms:created>
  <dcterms:modified xsi:type="dcterms:W3CDTF">2020-02-03T10:40:40Z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0x0101004C474B7ECFB4DA4491C2F2903EDCE387</vt:lpwstr>
  </property>
</Properties>
</file>